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6"/>
  </p:notesMasterIdLst>
  <p:handoutMasterIdLst>
    <p:handoutMasterId r:id="rId77"/>
  </p:handoutMasterIdLst>
  <p:sldIdLst>
    <p:sldId id="271" r:id="rId2"/>
    <p:sldId id="258" r:id="rId3"/>
    <p:sldId id="348" r:id="rId4"/>
    <p:sldId id="272" r:id="rId5"/>
    <p:sldId id="273" r:id="rId6"/>
    <p:sldId id="274" r:id="rId7"/>
    <p:sldId id="275" r:id="rId8"/>
    <p:sldId id="347" r:id="rId9"/>
    <p:sldId id="370" r:id="rId10"/>
    <p:sldId id="361" r:id="rId11"/>
    <p:sldId id="372" r:id="rId12"/>
    <p:sldId id="351" r:id="rId13"/>
    <p:sldId id="352" r:id="rId14"/>
    <p:sldId id="353" r:id="rId15"/>
    <p:sldId id="362" r:id="rId16"/>
    <p:sldId id="371" r:id="rId17"/>
    <p:sldId id="355" r:id="rId18"/>
    <p:sldId id="363" r:id="rId19"/>
    <p:sldId id="357" r:id="rId20"/>
    <p:sldId id="358" r:id="rId21"/>
    <p:sldId id="359" r:id="rId22"/>
    <p:sldId id="364" r:id="rId23"/>
    <p:sldId id="285" r:id="rId24"/>
    <p:sldId id="284" r:id="rId25"/>
    <p:sldId id="365" r:id="rId26"/>
    <p:sldId id="300" r:id="rId27"/>
    <p:sldId id="279" r:id="rId28"/>
    <p:sldId id="366" r:id="rId29"/>
    <p:sldId id="278" r:id="rId30"/>
    <p:sldId id="280" r:id="rId31"/>
    <p:sldId id="303" r:id="rId32"/>
    <p:sldId id="281" r:id="rId33"/>
    <p:sldId id="283" r:id="rId34"/>
    <p:sldId id="304" r:id="rId35"/>
    <p:sldId id="286" r:id="rId36"/>
    <p:sldId id="291" r:id="rId37"/>
    <p:sldId id="293" r:id="rId38"/>
    <p:sldId id="295" r:id="rId39"/>
    <p:sldId id="310" r:id="rId40"/>
    <p:sldId id="306" r:id="rId41"/>
    <p:sldId id="308" r:id="rId42"/>
    <p:sldId id="296" r:id="rId43"/>
    <p:sldId id="319" r:id="rId44"/>
    <p:sldId id="309" r:id="rId45"/>
    <p:sldId id="298" r:id="rId46"/>
    <p:sldId id="289" r:id="rId47"/>
    <p:sldId id="312" r:id="rId48"/>
    <p:sldId id="288" r:id="rId49"/>
    <p:sldId id="290" r:id="rId50"/>
    <p:sldId id="316" r:id="rId51"/>
    <p:sldId id="320" r:id="rId52"/>
    <p:sldId id="322" r:id="rId53"/>
    <p:sldId id="323" r:id="rId54"/>
    <p:sldId id="328" r:id="rId55"/>
    <p:sldId id="329" r:id="rId56"/>
    <p:sldId id="324" r:id="rId57"/>
    <p:sldId id="325" r:id="rId58"/>
    <p:sldId id="326" r:id="rId59"/>
    <p:sldId id="332" r:id="rId60"/>
    <p:sldId id="331" r:id="rId61"/>
    <p:sldId id="333" r:id="rId62"/>
    <p:sldId id="334" r:id="rId63"/>
    <p:sldId id="335" r:id="rId64"/>
    <p:sldId id="336" r:id="rId65"/>
    <p:sldId id="337" r:id="rId66"/>
    <p:sldId id="338" r:id="rId67"/>
    <p:sldId id="339" r:id="rId68"/>
    <p:sldId id="340" r:id="rId69"/>
    <p:sldId id="342" r:id="rId70"/>
    <p:sldId id="343" r:id="rId71"/>
    <p:sldId id="344" r:id="rId72"/>
    <p:sldId id="345" r:id="rId73"/>
    <p:sldId id="346" r:id="rId74"/>
    <p:sldId id="368"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8E3"/>
    <a:srgbClr val="C1D4E9"/>
    <a:srgbClr val="CCCCFF"/>
    <a:srgbClr val="81C0FF"/>
    <a:srgbClr val="4BA5FF"/>
    <a:srgbClr val="99CCFF"/>
    <a:srgbClr val="66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89911" autoAdjust="0"/>
  </p:normalViewPr>
  <p:slideViewPr>
    <p:cSldViewPr snapToGrid="0">
      <p:cViewPr varScale="1">
        <p:scale>
          <a:sx n="103" d="100"/>
          <a:sy n="103" d="100"/>
        </p:scale>
        <p:origin x="844" y="68"/>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6F747-5EF4-4D2F-8267-14FA5673E3ED}"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F95C1A4D-A869-4779-BCC7-2338178D6ED7}">
      <dgm:prSet phldrT="[Text]" custT="1"/>
      <dgm:spPr>
        <a:solidFill>
          <a:srgbClr val="81C0FF"/>
        </a:solidFill>
      </dgm:spPr>
      <dgm:t>
        <a:bodyPr/>
        <a:lstStyle/>
        <a:p>
          <a:r>
            <a:rPr lang="en-US" sz="1400" dirty="0" smtClean="0">
              <a:solidFill>
                <a:sysClr val="windowText" lastClr="000000"/>
              </a:solidFill>
              <a:latin typeface="Times New Roman" panose="02020603050405020304" pitchFamily="18" charset="0"/>
              <a:cs typeface="Times New Roman" panose="02020603050405020304" pitchFamily="18" charset="0"/>
            </a:rPr>
            <a:t>Specimen Collection</a:t>
          </a:r>
          <a:endParaRPr lang="en-US" sz="1400" dirty="0">
            <a:solidFill>
              <a:sysClr val="windowText" lastClr="000000"/>
            </a:solidFill>
            <a:latin typeface="Times New Roman" panose="02020603050405020304" pitchFamily="18" charset="0"/>
            <a:cs typeface="Times New Roman" panose="02020603050405020304" pitchFamily="18" charset="0"/>
          </a:endParaRPr>
        </a:p>
      </dgm:t>
    </dgm:pt>
    <dgm:pt modelId="{090B1939-0F6C-46FF-BAA7-654624CAED8D}" type="parTrans" cxnId="{B32D2732-DEF5-4159-83C8-A9589F5FA51E}">
      <dgm:prSet/>
      <dgm:spPr/>
      <dgm:t>
        <a:bodyPr/>
        <a:lstStyle/>
        <a:p>
          <a:endParaRPr lang="en-US"/>
        </a:p>
      </dgm:t>
    </dgm:pt>
    <dgm:pt modelId="{67DE1AE2-AE33-4F9D-A71C-AF55CBBEB74D}" type="sibTrans" cxnId="{B32D2732-DEF5-4159-83C8-A9589F5FA51E}">
      <dgm:prSet/>
      <dgm:spPr/>
      <dgm:t>
        <a:bodyPr/>
        <a:lstStyle/>
        <a:p>
          <a:endParaRPr lang="en-US"/>
        </a:p>
      </dgm:t>
    </dgm:pt>
    <dgm:pt modelId="{5E17CB4D-D217-4A2D-A028-3BF1ADEF8BAE}">
      <dgm:prSet phldrT="[Text]" custT="1"/>
      <dgm:spPr>
        <a:solidFill>
          <a:srgbClr val="81C0FF"/>
        </a:solidFill>
      </dgm:spPr>
      <dgm:t>
        <a:bodyPr/>
        <a:lstStyle/>
        <a:p>
          <a:r>
            <a:rPr lang="en-US" sz="1400" dirty="0" smtClean="0">
              <a:solidFill>
                <a:sysClr val="windowText" lastClr="000000"/>
              </a:solidFill>
              <a:latin typeface="Times New Roman" panose="02020603050405020304" pitchFamily="18" charset="0"/>
              <a:cs typeface="Times New Roman" panose="02020603050405020304" pitchFamily="18" charset="0"/>
            </a:rPr>
            <a:t>Laboratory</a:t>
          </a:r>
        </a:p>
        <a:p>
          <a:r>
            <a:rPr lang="en-US" sz="1400" b="1" dirty="0" smtClean="0">
              <a:solidFill>
                <a:sysClr val="windowText" lastClr="000000"/>
              </a:solidFill>
              <a:latin typeface="Times New Roman" panose="02020603050405020304" pitchFamily="18" charset="0"/>
              <a:cs typeface="Times New Roman" panose="02020603050405020304" pitchFamily="18" charset="0"/>
            </a:rPr>
            <a:t>Non</a:t>
          </a:r>
          <a:r>
            <a:rPr lang="en-US" sz="1400" dirty="0" smtClean="0">
              <a:solidFill>
                <a:sysClr val="windowText" lastClr="000000"/>
              </a:solidFill>
              <a:latin typeface="Times New Roman" panose="02020603050405020304" pitchFamily="18" charset="0"/>
              <a:cs typeface="Times New Roman" panose="02020603050405020304" pitchFamily="18" charset="0"/>
            </a:rPr>
            <a:t>-Negative Result</a:t>
          </a:r>
          <a:endParaRPr lang="en-US" sz="1400" dirty="0">
            <a:solidFill>
              <a:sysClr val="windowText" lastClr="000000"/>
            </a:solidFill>
            <a:latin typeface="Times New Roman" panose="02020603050405020304" pitchFamily="18" charset="0"/>
            <a:cs typeface="Times New Roman" panose="02020603050405020304" pitchFamily="18" charset="0"/>
          </a:endParaRPr>
        </a:p>
      </dgm:t>
    </dgm:pt>
    <dgm:pt modelId="{40829437-BC1B-42C9-BF4B-D5191241CF8C}" type="parTrans" cxnId="{2CEDFA24-05D7-4C12-872C-5258839C1993}">
      <dgm:prSet/>
      <dgm:spPr/>
      <dgm:t>
        <a:bodyPr/>
        <a:lstStyle/>
        <a:p>
          <a:endParaRPr lang="en-US"/>
        </a:p>
      </dgm:t>
    </dgm:pt>
    <dgm:pt modelId="{0BBBDDFF-AF8B-40EC-9E0B-797DD26A3FDF}" type="sibTrans" cxnId="{2CEDFA24-05D7-4C12-872C-5258839C1993}">
      <dgm:prSet/>
      <dgm:spPr/>
      <dgm:t>
        <a:bodyPr/>
        <a:lstStyle/>
        <a:p>
          <a:endParaRPr lang="en-US"/>
        </a:p>
      </dgm:t>
    </dgm:pt>
    <dgm:pt modelId="{E19E3A85-ADB9-4B77-910D-73529A187902}">
      <dgm:prSet phldrT="[Text]" custT="1"/>
      <dgm:spPr>
        <a:solidFill>
          <a:srgbClr val="81C0FF"/>
        </a:solidFill>
      </dgm:spPr>
      <dgm:t>
        <a:bodyPr/>
        <a:lstStyle/>
        <a:p>
          <a:r>
            <a:rPr lang="en-US" sz="1400" b="1" dirty="0" smtClean="0">
              <a:solidFill>
                <a:sysClr val="windowText" lastClr="000000"/>
              </a:solidFill>
              <a:latin typeface="Times New Roman" panose="02020603050405020304" pitchFamily="18" charset="0"/>
              <a:cs typeface="Times New Roman" panose="02020603050405020304" pitchFamily="18" charset="0"/>
            </a:rPr>
            <a:t>Negative Result</a:t>
          </a:r>
          <a:endParaRPr lang="en-US" sz="1400" b="0" dirty="0" smtClean="0">
            <a:solidFill>
              <a:sysClr val="windowText" lastClr="000000"/>
            </a:solidFill>
            <a:latin typeface="Times New Roman" panose="02020603050405020304" pitchFamily="18" charset="0"/>
            <a:cs typeface="Times New Roman" panose="02020603050405020304" pitchFamily="18" charset="0"/>
          </a:endParaRPr>
        </a:p>
        <a:p>
          <a:r>
            <a:rPr lang="en-US" sz="1400" b="0" i="1" dirty="0" smtClean="0">
              <a:solidFill>
                <a:sysClr val="windowText" lastClr="000000"/>
              </a:solidFill>
              <a:latin typeface="Times New Roman" panose="02020603050405020304" pitchFamily="18" charset="0"/>
              <a:cs typeface="Times New Roman" panose="02020603050405020304" pitchFamily="18" charset="0"/>
            </a:rPr>
            <a:t>Reports to employer/agency</a:t>
          </a:r>
          <a:endParaRPr lang="en-US" sz="1400" dirty="0">
            <a:solidFill>
              <a:sysClr val="windowText" lastClr="000000"/>
            </a:solidFill>
            <a:latin typeface="Times New Roman" panose="02020603050405020304" pitchFamily="18" charset="0"/>
            <a:cs typeface="Times New Roman" panose="02020603050405020304" pitchFamily="18" charset="0"/>
          </a:endParaRPr>
        </a:p>
      </dgm:t>
    </dgm:pt>
    <dgm:pt modelId="{25B2BE6C-091E-468D-A06D-BB7D637AB591}" type="parTrans" cxnId="{413397C9-13D2-431A-9E7F-75E339F8247A}">
      <dgm:prSet/>
      <dgm:spPr/>
      <dgm:t>
        <a:bodyPr/>
        <a:lstStyle/>
        <a:p>
          <a:endParaRPr lang="en-US"/>
        </a:p>
      </dgm:t>
    </dgm:pt>
    <dgm:pt modelId="{B4E9F3C5-FD32-45E4-867A-7A6BD02AF73D}" type="sibTrans" cxnId="{413397C9-13D2-431A-9E7F-75E339F8247A}">
      <dgm:prSet/>
      <dgm:spPr/>
      <dgm:t>
        <a:bodyPr/>
        <a:lstStyle/>
        <a:p>
          <a:endParaRPr lang="en-US"/>
        </a:p>
      </dgm:t>
    </dgm:pt>
    <dgm:pt modelId="{673CCE1E-C517-444A-9754-4BC9EDBE9F90}">
      <dgm:prSet phldrT="[Text]" custT="1"/>
      <dgm:spPr>
        <a:solidFill>
          <a:srgbClr val="81C0FF"/>
        </a:solidFill>
      </dgm:spPr>
      <dgm:t>
        <a:bodyPr/>
        <a:lstStyle/>
        <a:p>
          <a:r>
            <a:rPr lang="en-US" sz="1400" dirty="0" smtClean="0">
              <a:solidFill>
                <a:sysClr val="windowText" lastClr="000000"/>
              </a:solidFill>
              <a:latin typeface="Times New Roman" panose="02020603050405020304" pitchFamily="18" charset="0"/>
              <a:cs typeface="Times New Roman" panose="02020603050405020304" pitchFamily="18" charset="0"/>
            </a:rPr>
            <a:t>Medical Review Officer (MRO): review for possible alternate medical explanations prior to reporting results to agency/employer</a:t>
          </a:r>
          <a:endParaRPr lang="en-US" sz="1400" dirty="0">
            <a:solidFill>
              <a:sysClr val="windowText" lastClr="000000"/>
            </a:solidFill>
            <a:latin typeface="Times New Roman" panose="02020603050405020304" pitchFamily="18" charset="0"/>
            <a:cs typeface="Times New Roman" panose="02020603050405020304" pitchFamily="18" charset="0"/>
          </a:endParaRPr>
        </a:p>
      </dgm:t>
    </dgm:pt>
    <dgm:pt modelId="{248C1AE8-0ADC-4568-B727-EDD63F71B520}" type="parTrans" cxnId="{749E012E-9CD9-4937-8586-70DFC12B5C30}">
      <dgm:prSet/>
      <dgm:spPr/>
      <dgm:t>
        <a:bodyPr/>
        <a:lstStyle/>
        <a:p>
          <a:endParaRPr lang="en-US"/>
        </a:p>
      </dgm:t>
    </dgm:pt>
    <dgm:pt modelId="{4D9B6496-A0A8-4D04-B4D8-A917D6AFB521}" type="sibTrans" cxnId="{749E012E-9CD9-4937-8586-70DFC12B5C30}">
      <dgm:prSet/>
      <dgm:spPr/>
      <dgm:t>
        <a:bodyPr/>
        <a:lstStyle/>
        <a:p>
          <a:endParaRPr lang="en-US"/>
        </a:p>
      </dgm:t>
    </dgm:pt>
    <dgm:pt modelId="{1893F81B-6D05-45BF-95E2-5AD2880BAB6F}">
      <dgm:prSet phldrT="[Text]" custT="1"/>
      <dgm:spPr>
        <a:solidFill>
          <a:srgbClr val="81C0FF"/>
        </a:solidFill>
      </dgm:spPr>
      <dgm:t>
        <a:bodyPr/>
        <a:lstStyle/>
        <a:p>
          <a:r>
            <a:rPr lang="en-US" sz="1400" dirty="0" smtClean="0">
              <a:solidFill>
                <a:sysClr val="windowText" lastClr="000000"/>
              </a:solidFill>
              <a:latin typeface="Times New Roman" panose="02020603050405020304" pitchFamily="18" charset="0"/>
              <a:cs typeface="Times New Roman" panose="02020603050405020304" pitchFamily="18" charset="0"/>
            </a:rPr>
            <a:t>MRO finds the results are Medically Justified– </a:t>
          </a:r>
          <a:r>
            <a:rPr lang="en-US" sz="1400" i="1" dirty="0" smtClean="0">
              <a:solidFill>
                <a:sysClr val="windowText" lastClr="000000"/>
              </a:solidFill>
              <a:latin typeface="Times New Roman" panose="02020603050405020304" pitchFamily="18" charset="0"/>
              <a:cs typeface="Times New Roman" panose="02020603050405020304" pitchFamily="18" charset="0"/>
            </a:rPr>
            <a:t>reports </a:t>
          </a:r>
          <a:r>
            <a:rPr lang="en-US" sz="1400" b="1" i="1" dirty="0" smtClean="0">
              <a:solidFill>
                <a:sysClr val="windowText" lastClr="000000"/>
              </a:solidFill>
              <a:latin typeface="Times New Roman" panose="02020603050405020304" pitchFamily="18" charset="0"/>
              <a:cs typeface="Times New Roman" panose="02020603050405020304" pitchFamily="18" charset="0"/>
            </a:rPr>
            <a:t>Negative </a:t>
          </a:r>
          <a:r>
            <a:rPr lang="en-US" sz="1400" b="0" i="1" dirty="0" smtClean="0">
              <a:solidFill>
                <a:sysClr val="windowText" lastClr="000000"/>
              </a:solidFill>
              <a:latin typeface="Times New Roman" panose="02020603050405020304" pitchFamily="18" charset="0"/>
              <a:cs typeface="Times New Roman" panose="02020603050405020304" pitchFamily="18" charset="0"/>
            </a:rPr>
            <a:t>result to employer/agency</a:t>
          </a:r>
          <a:endParaRPr lang="en-US" sz="1400" dirty="0">
            <a:solidFill>
              <a:sysClr val="windowText" lastClr="000000"/>
            </a:solidFill>
            <a:latin typeface="Times New Roman" panose="02020603050405020304" pitchFamily="18" charset="0"/>
            <a:cs typeface="Times New Roman" panose="02020603050405020304" pitchFamily="18" charset="0"/>
          </a:endParaRPr>
        </a:p>
      </dgm:t>
    </dgm:pt>
    <dgm:pt modelId="{C29A86A5-C7A3-4065-88FA-AC6DB9253366}" type="parTrans" cxnId="{70D1971B-1862-43D9-B656-35AF445814E9}">
      <dgm:prSet/>
      <dgm:spPr/>
      <dgm:t>
        <a:bodyPr/>
        <a:lstStyle/>
        <a:p>
          <a:endParaRPr lang="en-US"/>
        </a:p>
      </dgm:t>
    </dgm:pt>
    <dgm:pt modelId="{C7790A3F-F555-46DA-B1E0-E68A63FF1627}" type="sibTrans" cxnId="{70D1971B-1862-43D9-B656-35AF445814E9}">
      <dgm:prSet/>
      <dgm:spPr/>
      <dgm:t>
        <a:bodyPr/>
        <a:lstStyle/>
        <a:p>
          <a:endParaRPr lang="en-US"/>
        </a:p>
      </dgm:t>
    </dgm:pt>
    <dgm:pt modelId="{8E0C0A9B-CD07-4414-AA20-B12463754312}">
      <dgm:prSet custT="1"/>
      <dgm:spPr>
        <a:solidFill>
          <a:srgbClr val="81C0FF"/>
        </a:solidFill>
      </dgm:spPr>
      <dgm:t>
        <a:bodyPr/>
        <a:lstStyle/>
        <a:p>
          <a:r>
            <a:rPr lang="en-US" sz="1400" dirty="0" smtClean="0">
              <a:solidFill>
                <a:sysClr val="windowText" lastClr="000000"/>
              </a:solidFill>
              <a:latin typeface="Times New Roman" panose="02020603050405020304" pitchFamily="18" charset="0"/>
              <a:cs typeface="Times New Roman" panose="02020603050405020304" pitchFamily="18" charset="0"/>
            </a:rPr>
            <a:t>No, </a:t>
          </a:r>
          <a:r>
            <a:rPr lang="en-US" sz="1400" b="1" dirty="0" smtClean="0">
              <a:solidFill>
                <a:sysClr val="windowText" lastClr="000000"/>
              </a:solidFill>
              <a:latin typeface="Times New Roman" panose="02020603050405020304" pitchFamily="18" charset="0"/>
              <a:cs typeface="Times New Roman" panose="02020603050405020304" pitchFamily="18" charset="0"/>
            </a:rPr>
            <a:t>or</a:t>
          </a:r>
          <a:r>
            <a:rPr lang="en-US" sz="1400" dirty="0" smtClean="0">
              <a:solidFill>
                <a:sysClr val="windowText" lastClr="000000"/>
              </a:solidFill>
              <a:latin typeface="Times New Roman" panose="02020603050405020304" pitchFamily="18" charset="0"/>
              <a:cs typeface="Times New Roman" panose="02020603050405020304" pitchFamily="18" charset="0"/>
            </a:rPr>
            <a:t> </a:t>
          </a:r>
          <a:r>
            <a:rPr lang="en-US" sz="1400" b="1" dirty="0" smtClean="0">
              <a:solidFill>
                <a:sysClr val="windowText" lastClr="000000"/>
              </a:solidFill>
              <a:latin typeface="Times New Roman" panose="02020603050405020304" pitchFamily="18" charset="0"/>
              <a:cs typeface="Times New Roman" panose="02020603050405020304" pitchFamily="18" charset="0"/>
            </a:rPr>
            <a:t>Non</a:t>
          </a:r>
          <a:r>
            <a:rPr lang="en-US" sz="1400" dirty="0" smtClean="0">
              <a:solidFill>
                <a:sysClr val="windowText" lastClr="000000"/>
              </a:solidFill>
              <a:latin typeface="Times New Roman" panose="02020603050405020304" pitchFamily="18" charset="0"/>
              <a:cs typeface="Times New Roman" panose="02020603050405020304" pitchFamily="18" charset="0"/>
            </a:rPr>
            <a:t>-Medical explanation of lab’s non-negative findings–</a:t>
          </a:r>
          <a:r>
            <a:rPr lang="en-US" sz="1400" i="1" dirty="0" smtClean="0">
              <a:solidFill>
                <a:sysClr val="windowText" lastClr="000000"/>
              </a:solidFill>
              <a:latin typeface="Times New Roman" panose="02020603050405020304" pitchFamily="18" charset="0"/>
              <a:cs typeface="Times New Roman" panose="02020603050405020304" pitchFamily="18" charset="0"/>
            </a:rPr>
            <a:t> MRO reports </a:t>
          </a:r>
          <a:r>
            <a:rPr lang="en-US" sz="1400" b="1" i="1" dirty="0" smtClean="0">
              <a:solidFill>
                <a:sysClr val="windowText" lastClr="000000"/>
              </a:solidFill>
              <a:latin typeface="Times New Roman" panose="02020603050405020304" pitchFamily="18" charset="0"/>
              <a:cs typeface="Times New Roman" panose="02020603050405020304" pitchFamily="18" charset="0"/>
            </a:rPr>
            <a:t>Positive </a:t>
          </a:r>
          <a:r>
            <a:rPr lang="en-US" sz="1400" i="1" dirty="0" smtClean="0">
              <a:solidFill>
                <a:sysClr val="windowText" lastClr="000000"/>
              </a:solidFill>
              <a:latin typeface="Times New Roman" panose="02020603050405020304" pitchFamily="18" charset="0"/>
              <a:cs typeface="Times New Roman" panose="02020603050405020304" pitchFamily="18" charset="0"/>
            </a:rPr>
            <a:t>result to employer/agency and, in FMCSA cases, the Clearinghouse</a:t>
          </a:r>
          <a:endParaRPr lang="en-US" sz="1400" i="1" dirty="0">
            <a:solidFill>
              <a:sysClr val="windowText" lastClr="000000"/>
            </a:solidFill>
            <a:latin typeface="Times New Roman" panose="02020603050405020304" pitchFamily="18" charset="0"/>
            <a:cs typeface="Times New Roman" panose="02020603050405020304" pitchFamily="18" charset="0"/>
          </a:endParaRPr>
        </a:p>
      </dgm:t>
    </dgm:pt>
    <dgm:pt modelId="{AB20905E-E9D2-472C-BD15-E63690B836A5}" type="parTrans" cxnId="{942A968D-C362-4F74-A030-D71BA3E25AA9}">
      <dgm:prSet/>
      <dgm:spPr/>
      <dgm:t>
        <a:bodyPr/>
        <a:lstStyle/>
        <a:p>
          <a:endParaRPr lang="en-US"/>
        </a:p>
      </dgm:t>
    </dgm:pt>
    <dgm:pt modelId="{A57545D9-A1A6-4681-9AA9-0BA6C2AA8D0A}" type="sibTrans" cxnId="{942A968D-C362-4F74-A030-D71BA3E25AA9}">
      <dgm:prSet/>
      <dgm:spPr/>
      <dgm:t>
        <a:bodyPr/>
        <a:lstStyle/>
        <a:p>
          <a:endParaRPr lang="en-US"/>
        </a:p>
      </dgm:t>
    </dgm:pt>
    <dgm:pt modelId="{13D38FCE-0C77-479F-BC00-475AEAA9E6EE}" type="pres">
      <dgm:prSet presAssocID="{A446F747-5EF4-4D2F-8267-14FA5673E3ED}" presName="diagram" presStyleCnt="0">
        <dgm:presLayoutVars>
          <dgm:dir/>
          <dgm:resizeHandles val="exact"/>
        </dgm:presLayoutVars>
      </dgm:prSet>
      <dgm:spPr/>
      <dgm:t>
        <a:bodyPr/>
        <a:lstStyle/>
        <a:p>
          <a:endParaRPr lang="en-US"/>
        </a:p>
      </dgm:t>
    </dgm:pt>
    <dgm:pt modelId="{F57EB185-D832-4379-9292-9420B716EABE}" type="pres">
      <dgm:prSet presAssocID="{F95C1A4D-A869-4779-BCC7-2338178D6ED7}" presName="node" presStyleLbl="node1" presStyleIdx="0" presStyleCnt="6" custScaleX="29200" custScaleY="12683" custLinFactNeighborX="-9837" custLinFactNeighborY="3913">
        <dgm:presLayoutVars>
          <dgm:bulletEnabled val="1"/>
        </dgm:presLayoutVars>
      </dgm:prSet>
      <dgm:spPr>
        <a:prstGeom prst="roundRect">
          <a:avLst/>
        </a:prstGeom>
      </dgm:spPr>
      <dgm:t>
        <a:bodyPr/>
        <a:lstStyle/>
        <a:p>
          <a:endParaRPr lang="en-US"/>
        </a:p>
      </dgm:t>
    </dgm:pt>
    <dgm:pt modelId="{1F7497F4-05C0-4772-BEB5-38D184738AA9}" type="pres">
      <dgm:prSet presAssocID="{67DE1AE2-AE33-4F9D-A71C-AF55CBBEB74D}" presName="sibTrans" presStyleCnt="0"/>
      <dgm:spPr/>
    </dgm:pt>
    <dgm:pt modelId="{2438C692-6FE3-4F2A-A115-D177FEDDD477}" type="pres">
      <dgm:prSet presAssocID="{5E17CB4D-D217-4A2D-A028-3BF1ADEF8BAE}" presName="node" presStyleLbl="node1" presStyleIdx="1" presStyleCnt="6" custScaleX="37802" custScaleY="28424" custLinFactNeighborX="-8300" custLinFactNeighborY="3943">
        <dgm:presLayoutVars>
          <dgm:bulletEnabled val="1"/>
        </dgm:presLayoutVars>
      </dgm:prSet>
      <dgm:spPr>
        <a:prstGeom prst="roundRect">
          <a:avLst/>
        </a:prstGeom>
      </dgm:spPr>
      <dgm:t>
        <a:bodyPr/>
        <a:lstStyle/>
        <a:p>
          <a:endParaRPr lang="en-US"/>
        </a:p>
      </dgm:t>
    </dgm:pt>
    <dgm:pt modelId="{9462FA0F-4AA2-494E-9EF1-1A82BA60E837}" type="pres">
      <dgm:prSet presAssocID="{0BBBDDFF-AF8B-40EC-9E0B-797DD26A3FDF}" presName="sibTrans" presStyleCnt="0"/>
      <dgm:spPr/>
    </dgm:pt>
    <dgm:pt modelId="{91241BFD-4493-4C5E-BCD9-0A94F915838F}" type="pres">
      <dgm:prSet presAssocID="{E19E3A85-ADB9-4B77-910D-73529A187902}" presName="node" presStyleLbl="node1" presStyleIdx="2" presStyleCnt="6" custScaleX="40036" custScaleY="26485" custLinFactNeighborX="-98532" custLinFactNeighborY="50369">
        <dgm:presLayoutVars>
          <dgm:bulletEnabled val="1"/>
        </dgm:presLayoutVars>
      </dgm:prSet>
      <dgm:spPr>
        <a:prstGeom prst="roundRect">
          <a:avLst/>
        </a:prstGeom>
      </dgm:spPr>
      <dgm:t>
        <a:bodyPr/>
        <a:lstStyle/>
        <a:p>
          <a:endParaRPr lang="en-US"/>
        </a:p>
      </dgm:t>
    </dgm:pt>
    <dgm:pt modelId="{AA1D6477-22D9-4CC9-B1CF-F600D99B94E4}" type="pres">
      <dgm:prSet presAssocID="{B4E9F3C5-FD32-45E4-867A-7A6BD02AF73D}" presName="sibTrans" presStyleCnt="0"/>
      <dgm:spPr/>
    </dgm:pt>
    <dgm:pt modelId="{5C53EF32-CA0C-41DF-B892-89F61A6147D2}" type="pres">
      <dgm:prSet presAssocID="{673CCE1E-C517-444A-9754-4BC9EDBE9F90}" presName="node" presStyleLbl="node1" presStyleIdx="3" presStyleCnt="6" custScaleX="36474" custScaleY="56132" custLinFactNeighborX="91046" custLinFactNeighborY="-55897">
        <dgm:presLayoutVars>
          <dgm:bulletEnabled val="1"/>
        </dgm:presLayoutVars>
      </dgm:prSet>
      <dgm:spPr>
        <a:prstGeom prst="roundRect">
          <a:avLst/>
        </a:prstGeom>
      </dgm:spPr>
      <dgm:t>
        <a:bodyPr/>
        <a:lstStyle/>
        <a:p>
          <a:endParaRPr lang="en-US"/>
        </a:p>
      </dgm:t>
    </dgm:pt>
    <dgm:pt modelId="{CFF0A6F3-8B11-4A2C-91A7-079E22383013}" type="pres">
      <dgm:prSet presAssocID="{4D9B6496-A0A8-4D04-B4D8-A917D6AFB521}" presName="sibTrans" presStyleCnt="0"/>
      <dgm:spPr/>
    </dgm:pt>
    <dgm:pt modelId="{08BBA727-E589-451E-8994-4D2BEA1011E7}" type="pres">
      <dgm:prSet presAssocID="{1893F81B-6D05-45BF-95E2-5AD2880BAB6F}" presName="node" presStyleLbl="node1" presStyleIdx="4" presStyleCnt="6" custScaleX="43705" custScaleY="41410" custLinFactNeighborX="3769" custLinFactNeighborY="15685">
        <dgm:presLayoutVars>
          <dgm:bulletEnabled val="1"/>
        </dgm:presLayoutVars>
      </dgm:prSet>
      <dgm:spPr>
        <a:prstGeom prst="roundRect">
          <a:avLst/>
        </a:prstGeom>
      </dgm:spPr>
      <dgm:t>
        <a:bodyPr/>
        <a:lstStyle/>
        <a:p>
          <a:endParaRPr lang="en-US"/>
        </a:p>
      </dgm:t>
    </dgm:pt>
    <dgm:pt modelId="{0B7B7FA9-5777-40A3-A889-201AE786CBC9}" type="pres">
      <dgm:prSet presAssocID="{C7790A3F-F555-46DA-B1E0-E68A63FF1627}" presName="sibTrans" presStyleCnt="0"/>
      <dgm:spPr/>
    </dgm:pt>
    <dgm:pt modelId="{61BDB698-52C7-4E2F-BB40-00C77526D26A}" type="pres">
      <dgm:prSet presAssocID="{8E0C0A9B-CD07-4414-AA20-B12463754312}" presName="node" presStyleLbl="node1" presStyleIdx="5" presStyleCnt="6" custScaleX="47476" custScaleY="54980" custLinFactNeighborX="-2501" custLinFactNeighborY="16569">
        <dgm:presLayoutVars>
          <dgm:bulletEnabled val="1"/>
        </dgm:presLayoutVars>
      </dgm:prSet>
      <dgm:spPr>
        <a:prstGeom prst="roundRect">
          <a:avLst/>
        </a:prstGeom>
      </dgm:spPr>
      <dgm:t>
        <a:bodyPr/>
        <a:lstStyle/>
        <a:p>
          <a:endParaRPr lang="en-US"/>
        </a:p>
      </dgm:t>
    </dgm:pt>
  </dgm:ptLst>
  <dgm:cxnLst>
    <dgm:cxn modelId="{2CEDFA24-05D7-4C12-872C-5258839C1993}" srcId="{A446F747-5EF4-4D2F-8267-14FA5673E3ED}" destId="{5E17CB4D-D217-4A2D-A028-3BF1ADEF8BAE}" srcOrd="1" destOrd="0" parTransId="{40829437-BC1B-42C9-BF4B-D5191241CF8C}" sibTransId="{0BBBDDFF-AF8B-40EC-9E0B-797DD26A3FDF}"/>
    <dgm:cxn modelId="{749E012E-9CD9-4937-8586-70DFC12B5C30}" srcId="{A446F747-5EF4-4D2F-8267-14FA5673E3ED}" destId="{673CCE1E-C517-444A-9754-4BC9EDBE9F90}" srcOrd="3" destOrd="0" parTransId="{248C1AE8-0ADC-4568-B727-EDD63F71B520}" sibTransId="{4D9B6496-A0A8-4D04-B4D8-A917D6AFB521}"/>
    <dgm:cxn modelId="{70D1971B-1862-43D9-B656-35AF445814E9}" srcId="{A446F747-5EF4-4D2F-8267-14FA5673E3ED}" destId="{1893F81B-6D05-45BF-95E2-5AD2880BAB6F}" srcOrd="4" destOrd="0" parTransId="{C29A86A5-C7A3-4065-88FA-AC6DB9253366}" sibTransId="{C7790A3F-F555-46DA-B1E0-E68A63FF1627}"/>
    <dgm:cxn modelId="{B32D2732-DEF5-4159-83C8-A9589F5FA51E}" srcId="{A446F747-5EF4-4D2F-8267-14FA5673E3ED}" destId="{F95C1A4D-A869-4779-BCC7-2338178D6ED7}" srcOrd="0" destOrd="0" parTransId="{090B1939-0F6C-46FF-BAA7-654624CAED8D}" sibTransId="{67DE1AE2-AE33-4F9D-A71C-AF55CBBEB74D}"/>
    <dgm:cxn modelId="{143D49CA-B4A1-4D98-9EEB-1AC9911A63A7}" type="presOf" srcId="{1893F81B-6D05-45BF-95E2-5AD2880BAB6F}" destId="{08BBA727-E589-451E-8994-4D2BEA1011E7}" srcOrd="0" destOrd="0" presId="urn:microsoft.com/office/officeart/2005/8/layout/default"/>
    <dgm:cxn modelId="{413397C9-13D2-431A-9E7F-75E339F8247A}" srcId="{A446F747-5EF4-4D2F-8267-14FA5673E3ED}" destId="{E19E3A85-ADB9-4B77-910D-73529A187902}" srcOrd="2" destOrd="0" parTransId="{25B2BE6C-091E-468D-A06D-BB7D637AB591}" sibTransId="{B4E9F3C5-FD32-45E4-867A-7A6BD02AF73D}"/>
    <dgm:cxn modelId="{6BF0F91B-2C54-44AD-BFEF-F5E9CBB82560}" type="presOf" srcId="{5E17CB4D-D217-4A2D-A028-3BF1ADEF8BAE}" destId="{2438C692-6FE3-4F2A-A115-D177FEDDD477}" srcOrd="0" destOrd="0" presId="urn:microsoft.com/office/officeart/2005/8/layout/default"/>
    <dgm:cxn modelId="{3204C13C-E050-41CF-9AF3-47EBEEEA8BDC}" type="presOf" srcId="{673CCE1E-C517-444A-9754-4BC9EDBE9F90}" destId="{5C53EF32-CA0C-41DF-B892-89F61A6147D2}" srcOrd="0" destOrd="0" presId="urn:microsoft.com/office/officeart/2005/8/layout/default"/>
    <dgm:cxn modelId="{892D1954-A8A4-4486-B80A-D2F14148ADEC}" type="presOf" srcId="{A446F747-5EF4-4D2F-8267-14FA5673E3ED}" destId="{13D38FCE-0C77-479F-BC00-475AEAA9E6EE}" srcOrd="0" destOrd="0" presId="urn:microsoft.com/office/officeart/2005/8/layout/default"/>
    <dgm:cxn modelId="{345124E6-0167-419F-A078-31C10577DF43}" type="presOf" srcId="{E19E3A85-ADB9-4B77-910D-73529A187902}" destId="{91241BFD-4493-4C5E-BCD9-0A94F915838F}" srcOrd="0" destOrd="0" presId="urn:microsoft.com/office/officeart/2005/8/layout/default"/>
    <dgm:cxn modelId="{77CBB307-145C-4DA3-9A5D-4FAEE6E11057}" type="presOf" srcId="{8E0C0A9B-CD07-4414-AA20-B12463754312}" destId="{61BDB698-52C7-4E2F-BB40-00C77526D26A}" srcOrd="0" destOrd="0" presId="urn:microsoft.com/office/officeart/2005/8/layout/default"/>
    <dgm:cxn modelId="{942A968D-C362-4F74-A030-D71BA3E25AA9}" srcId="{A446F747-5EF4-4D2F-8267-14FA5673E3ED}" destId="{8E0C0A9B-CD07-4414-AA20-B12463754312}" srcOrd="5" destOrd="0" parTransId="{AB20905E-E9D2-472C-BD15-E63690B836A5}" sibTransId="{A57545D9-A1A6-4681-9AA9-0BA6C2AA8D0A}"/>
    <dgm:cxn modelId="{CE972A5E-409D-4F7B-8EB8-D2E1C9822D8F}" type="presOf" srcId="{F95C1A4D-A869-4779-BCC7-2338178D6ED7}" destId="{F57EB185-D832-4379-9292-9420B716EABE}" srcOrd="0" destOrd="0" presId="urn:microsoft.com/office/officeart/2005/8/layout/default"/>
    <dgm:cxn modelId="{2D0278D3-353C-41FA-AA2A-F502461DFD2A}" type="presParOf" srcId="{13D38FCE-0C77-479F-BC00-475AEAA9E6EE}" destId="{F57EB185-D832-4379-9292-9420B716EABE}" srcOrd="0" destOrd="0" presId="urn:microsoft.com/office/officeart/2005/8/layout/default"/>
    <dgm:cxn modelId="{9088443D-5CE8-498A-9730-044B20BD6BD2}" type="presParOf" srcId="{13D38FCE-0C77-479F-BC00-475AEAA9E6EE}" destId="{1F7497F4-05C0-4772-BEB5-38D184738AA9}" srcOrd="1" destOrd="0" presId="urn:microsoft.com/office/officeart/2005/8/layout/default"/>
    <dgm:cxn modelId="{6A24059E-8F8A-4556-A17B-8500CB4E4E6F}" type="presParOf" srcId="{13D38FCE-0C77-479F-BC00-475AEAA9E6EE}" destId="{2438C692-6FE3-4F2A-A115-D177FEDDD477}" srcOrd="2" destOrd="0" presId="urn:microsoft.com/office/officeart/2005/8/layout/default"/>
    <dgm:cxn modelId="{78F7F850-C813-4326-9079-5F20AAAC2218}" type="presParOf" srcId="{13D38FCE-0C77-479F-BC00-475AEAA9E6EE}" destId="{9462FA0F-4AA2-494E-9EF1-1A82BA60E837}" srcOrd="3" destOrd="0" presId="urn:microsoft.com/office/officeart/2005/8/layout/default"/>
    <dgm:cxn modelId="{6798DE3F-9BF4-447A-A1A5-E8623F95866F}" type="presParOf" srcId="{13D38FCE-0C77-479F-BC00-475AEAA9E6EE}" destId="{91241BFD-4493-4C5E-BCD9-0A94F915838F}" srcOrd="4" destOrd="0" presId="urn:microsoft.com/office/officeart/2005/8/layout/default"/>
    <dgm:cxn modelId="{2070A0F7-92EA-4F6B-88DB-E002999878B7}" type="presParOf" srcId="{13D38FCE-0C77-479F-BC00-475AEAA9E6EE}" destId="{AA1D6477-22D9-4CC9-B1CF-F600D99B94E4}" srcOrd="5" destOrd="0" presId="urn:microsoft.com/office/officeart/2005/8/layout/default"/>
    <dgm:cxn modelId="{F31D1B66-A8AF-4A4B-ABB5-350B10DA6D7F}" type="presParOf" srcId="{13D38FCE-0C77-479F-BC00-475AEAA9E6EE}" destId="{5C53EF32-CA0C-41DF-B892-89F61A6147D2}" srcOrd="6" destOrd="0" presId="urn:microsoft.com/office/officeart/2005/8/layout/default"/>
    <dgm:cxn modelId="{6836BAA6-9076-4D8A-BA39-A9D5876021D9}" type="presParOf" srcId="{13D38FCE-0C77-479F-BC00-475AEAA9E6EE}" destId="{CFF0A6F3-8B11-4A2C-91A7-079E22383013}" srcOrd="7" destOrd="0" presId="urn:microsoft.com/office/officeart/2005/8/layout/default"/>
    <dgm:cxn modelId="{91BBBF09-0D95-4534-8014-FDDC261D4BE0}" type="presParOf" srcId="{13D38FCE-0C77-479F-BC00-475AEAA9E6EE}" destId="{08BBA727-E589-451E-8994-4D2BEA1011E7}" srcOrd="8" destOrd="0" presId="urn:microsoft.com/office/officeart/2005/8/layout/default"/>
    <dgm:cxn modelId="{3DCA4749-B454-4863-B5E7-BE159D5EE38B}" type="presParOf" srcId="{13D38FCE-0C77-479F-BC00-475AEAA9E6EE}" destId="{0B7B7FA9-5777-40A3-A889-201AE786CBC9}" srcOrd="9" destOrd="0" presId="urn:microsoft.com/office/officeart/2005/8/layout/default"/>
    <dgm:cxn modelId="{ED2E7255-EC58-4AA2-961A-C1C24A83AA66}" type="presParOf" srcId="{13D38FCE-0C77-479F-BC00-475AEAA9E6EE}" destId="{61BDB698-52C7-4E2F-BB40-00C77526D26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3/13/2019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3/13/2019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42542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10</a:t>
            </a:fld>
            <a:endParaRPr lang="en-US" dirty="0"/>
          </a:p>
        </p:txBody>
      </p:sp>
    </p:spTree>
    <p:extLst>
      <p:ext uri="{BB962C8B-B14F-4D97-AF65-F5344CB8AC3E}">
        <p14:creationId xmlns:p14="http://schemas.microsoft.com/office/powerpoint/2010/main" val="324996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8" name="Title 7"/>
          <p:cNvSpPr>
            <a:spLocks noGrp="1"/>
          </p:cNvSpPr>
          <p:nvPr>
            <p:ph type="ctrTitle"/>
          </p:nvPr>
        </p:nvSpPr>
        <p:spPr>
          <a:xfrm>
            <a:off x="457200" y="2389010"/>
            <a:ext cx="8458200" cy="1470025"/>
          </a:xfrm>
        </p:spPr>
        <p:txBody>
          <a:bodyPr anchor="b"/>
          <a:lstStyle>
            <a:lvl1pPr>
              <a:defRPr sz="33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5448837" y="4205288"/>
            <a:ext cx="12954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6782874" y="4206240"/>
            <a:ext cx="960120" cy="457200"/>
          </a:xfrm>
        </p:spPr>
        <p:txBody>
          <a:bodyPr/>
          <a:lstStyle>
            <a:lvl1pPr>
              <a:defRPr>
                <a:solidFill>
                  <a:schemeClr val="accent2">
                    <a:lumMod val="75000"/>
                  </a:schemeClr>
                </a:solidFill>
              </a:defRPr>
            </a:lvl1pPr>
          </a:lstStyle>
          <a:p>
            <a:fld id="{4E708F12-96AD-4ED4-8132-A78F5E42C1F5}" type="datetime1">
              <a:rPr lang="en-US" smtClean="0"/>
              <a:pPr/>
              <a:t>3/13/2019</a:t>
            </a:fld>
            <a:endParaRPr lang="en-US"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3/13/2019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781800" y="1143000"/>
            <a:ext cx="1905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457200" y="1143000"/>
            <a:ext cx="62484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3/13/2019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3/13/2019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68323"/>
            <a:ext cx="7772400" cy="1362075"/>
          </a:xfrm>
        </p:spPr>
        <p:txBody>
          <a:bodyPr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3/13/2019</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2249426"/>
            <a:ext cx="4038600" cy="43418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3/13/2019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3/13/2019</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5257800" y="612648"/>
            <a:ext cx="1325880" cy="457200"/>
          </a:xfrm>
        </p:spPr>
        <p:txBody>
          <a:bodyPr/>
          <a:lstStyle/>
          <a:p>
            <a:r>
              <a:rPr lang="en-US" dirty="0"/>
              <a:t>Add a footer</a:t>
            </a:r>
          </a:p>
        </p:txBody>
      </p:sp>
      <p:sp>
        <p:nvSpPr>
          <p:cNvPr id="3" name="Date Placeholder 2"/>
          <p:cNvSpPr>
            <a:spLocks noGrp="1"/>
          </p:cNvSpPr>
          <p:nvPr>
            <p:ph type="dt" sz="half" idx="10"/>
          </p:nvPr>
        </p:nvSpPr>
        <p:spPr>
          <a:xfrm>
            <a:off x="6583680" y="612648"/>
            <a:ext cx="957264" cy="457200"/>
          </a:xfrm>
        </p:spPr>
        <p:txBody>
          <a:bodyPr/>
          <a:lstStyle/>
          <a:p>
            <a:fld id="{9FA4CAD8-0EA7-4615-B69B-B2F199EF3A93}" type="datetime1">
              <a:rPr lang="en-US" smtClean="0"/>
              <a:t>3/13/2019</a:t>
            </a:fld>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3/13/2019</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53496" y="1101970"/>
            <a:ext cx="3383280" cy="877824"/>
          </a:xfrm>
        </p:spPr>
        <p:txBody>
          <a:bodyPr anchor="b"/>
          <a:lstStyle>
            <a:lvl1pPr algn="l">
              <a:buNone/>
              <a:defRPr sz="1350" b="1"/>
            </a:lvl1pPr>
          </a:lstStyle>
          <a:p>
            <a:r>
              <a:rPr kumimoji="0" lang="en-US" dirty="0"/>
              <a:t>Edit Master title style</a:t>
            </a:r>
          </a:p>
        </p:txBody>
      </p:sp>
      <p:sp>
        <p:nvSpPr>
          <p:cNvPr id="4" name="Content Placeholder 3"/>
          <p:cNvSpPr>
            <a:spLocks noGrp="1"/>
          </p:cNvSpPr>
          <p:nvPr>
            <p:ph sz="half" idx="1"/>
          </p:nvPr>
        </p:nvSpPr>
        <p:spPr>
          <a:xfrm>
            <a:off x="152400" y="776288"/>
            <a:ext cx="5102352" cy="5805083"/>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3/13/2019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3/13/2019</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25">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25">
                <a:solidFill>
                  <a:schemeClr val="accent2">
                    <a:lumMod val="75000"/>
                  </a:schemeClr>
                </a:solidFill>
              </a:defRPr>
            </a:lvl1pPr>
          </a:lstStyle>
          <a:p>
            <a:fld id="{C20F09E4-6EA4-4BF3-9FC8-FF40373B88E6}" type="datetime1">
              <a:rPr lang="en-US" smtClean="0"/>
              <a:pPr/>
              <a:t>3/13/2019</a:t>
            </a:fld>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lumMod val="75000"/>
          </a:schemeClr>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buClr>
          <a:schemeClr val="accent2">
            <a:lumMod val="75000"/>
          </a:schemeClr>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buClr>
          <a:schemeClr val="accent1">
            <a:lumMod val="50000"/>
          </a:schemeClr>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lumMod val="50000"/>
          </a:schemeClr>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lumMod val="50000"/>
          </a:schemeClr>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lumMod val="50000"/>
          </a:schemeClr>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lumMod val="50000"/>
          </a:schemeClr>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package" Target="../embeddings/Microsoft_Word_Document1.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39639"/>
            <a:ext cx="8243047" cy="2611888"/>
          </a:xfrm>
        </p:spPr>
        <p:txBody>
          <a:bodyPr>
            <a:normAutofit/>
          </a:bodyPr>
          <a:lstStyle/>
          <a:p>
            <a:pPr algn="ctr"/>
            <a:r>
              <a:rPr lang="en-US" dirty="0"/>
              <a:t>Roles of </a:t>
            </a:r>
            <a:br>
              <a:rPr lang="en-US" dirty="0"/>
            </a:br>
            <a:r>
              <a:rPr lang="en-US" dirty="0"/>
              <a:t>The Medical Review Officer </a:t>
            </a:r>
            <a:br>
              <a:rPr lang="en-US" dirty="0"/>
            </a:br>
            <a:r>
              <a:rPr lang="en-US" dirty="0"/>
              <a:t>and </a:t>
            </a:r>
            <a:br>
              <a:rPr lang="en-US" dirty="0"/>
            </a:br>
            <a:r>
              <a:rPr lang="en-US" dirty="0"/>
              <a:t>The Medical Review Officer Assistant</a:t>
            </a:r>
            <a:br>
              <a:rPr lang="en-US" dirty="0"/>
            </a:br>
            <a:endParaRPr lang="en-US" sz="2400" dirty="0"/>
          </a:p>
        </p:txBody>
      </p:sp>
      <p:sp>
        <p:nvSpPr>
          <p:cNvPr id="3" name="Subtitle 2"/>
          <p:cNvSpPr>
            <a:spLocks noGrp="1"/>
          </p:cNvSpPr>
          <p:nvPr>
            <p:ph type="subTitle" idx="1"/>
          </p:nvPr>
        </p:nvSpPr>
        <p:spPr>
          <a:xfrm>
            <a:off x="457199" y="4287187"/>
            <a:ext cx="8243047" cy="2305675"/>
          </a:xfrm>
        </p:spPr>
        <p:txBody>
          <a:bodyPr>
            <a:normAutofit lnSpcReduction="10000"/>
          </a:bodyPr>
          <a:lstStyle/>
          <a:p>
            <a:r>
              <a:rPr lang="en-US" b="1" dirty="0"/>
              <a:t>	</a:t>
            </a:r>
          </a:p>
          <a:p>
            <a:r>
              <a:rPr lang="en-US" sz="2000" b="1" dirty="0"/>
              <a:t>Gina C. Pervall, MD				</a:t>
            </a:r>
            <a:r>
              <a:rPr lang="en-US" sz="2000" b="1" dirty="0" smtClean="0"/>
              <a:t>	Toni </a:t>
            </a:r>
            <a:r>
              <a:rPr lang="en-US" sz="2000" b="1" dirty="0"/>
              <a:t>Clay</a:t>
            </a:r>
          </a:p>
          <a:p>
            <a:r>
              <a:rPr lang="en-US" sz="2000" b="1" dirty="0"/>
              <a:t>Chief, MDOT MVA Medical Advisory Board		</a:t>
            </a:r>
            <a:r>
              <a:rPr lang="en-US" sz="2000" b="1" dirty="0" smtClean="0"/>
              <a:t>	Cahill </a:t>
            </a:r>
            <a:r>
              <a:rPr lang="en-US" sz="2000" b="1" dirty="0"/>
              <a:t>Swift, LLC</a:t>
            </a:r>
          </a:p>
          <a:p>
            <a:r>
              <a:rPr lang="en-US" sz="2000" b="1" dirty="0"/>
              <a:t>Glen Burnie, </a:t>
            </a:r>
            <a:r>
              <a:rPr lang="en-US" sz="2000" b="1" dirty="0" smtClean="0"/>
              <a:t>Maryland</a:t>
            </a:r>
          </a:p>
          <a:p>
            <a:r>
              <a:rPr lang="en-US" sz="2000" b="1" dirty="0"/>
              <a:t>		</a:t>
            </a:r>
            <a:r>
              <a:rPr lang="en-US" sz="2100" b="1" dirty="0"/>
              <a:t>			</a:t>
            </a:r>
            <a:endParaRPr lang="en-US" b="1" dirty="0"/>
          </a:p>
          <a:p>
            <a:pPr algn="ctr"/>
            <a:r>
              <a:rPr lang="en-US" sz="2100" b="1" i="1" dirty="0"/>
              <a:t>14</a:t>
            </a:r>
            <a:r>
              <a:rPr lang="en-US" sz="2100" b="1" i="1" baseline="30000" dirty="0"/>
              <a:t>th</a:t>
            </a:r>
            <a:r>
              <a:rPr lang="en-US" sz="2100" b="1" i="1" dirty="0"/>
              <a:t> Annual FTA Drug and Alcohol Conference</a:t>
            </a:r>
            <a:br>
              <a:rPr lang="en-US" sz="2100" b="1" i="1" dirty="0"/>
            </a:br>
            <a:r>
              <a:rPr lang="en-US" sz="2100" b="1" i="1" dirty="0"/>
              <a:t>April </a:t>
            </a:r>
            <a:r>
              <a:rPr lang="en-US" sz="2100" b="1" i="1" dirty="0" smtClean="0"/>
              <a:t>2 – 4, </a:t>
            </a:r>
            <a:r>
              <a:rPr lang="en-US" sz="2100" b="1" i="1" dirty="0"/>
              <a:t>2019</a:t>
            </a:r>
          </a:p>
          <a:p>
            <a:endParaRPr lang="en-US" dirty="0"/>
          </a:p>
        </p:txBody>
      </p:sp>
    </p:spTree>
    <p:extLst>
      <p:ext uri="{BB962C8B-B14F-4D97-AF65-F5344CB8AC3E}">
        <p14:creationId xmlns:p14="http://schemas.microsoft.com/office/powerpoint/2010/main" val="64324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MRO-A</a:t>
            </a:r>
          </a:p>
        </p:txBody>
      </p:sp>
      <p:sp>
        <p:nvSpPr>
          <p:cNvPr id="3" name="Content Placeholder 2"/>
          <p:cNvSpPr>
            <a:spLocks noGrp="1"/>
          </p:cNvSpPr>
          <p:nvPr>
            <p:ph idx="1"/>
          </p:nvPr>
        </p:nvSpPr>
        <p:spPr/>
        <p:txBody>
          <a:bodyPr>
            <a:normAutofit lnSpcReduction="10000"/>
          </a:bodyPr>
          <a:lstStyle/>
          <a:p>
            <a:r>
              <a:rPr lang="en-US" dirty="0"/>
              <a:t>Enhances the efficiency and integrity of the drug testing review process</a:t>
            </a:r>
          </a:p>
          <a:p>
            <a:endParaRPr lang="en-US" dirty="0"/>
          </a:p>
          <a:p>
            <a:r>
              <a:rPr lang="en-US" dirty="0"/>
              <a:t>Assists in protecting the rights of the donor during the collection process</a:t>
            </a:r>
          </a:p>
          <a:p>
            <a:endParaRPr lang="en-US" dirty="0"/>
          </a:p>
          <a:p>
            <a:r>
              <a:rPr lang="en-US" dirty="0"/>
              <a:t>Must understand all aspects of the regulations</a:t>
            </a:r>
          </a:p>
          <a:p>
            <a:pPr marL="82296" indent="0">
              <a:buNone/>
            </a:pPr>
            <a:endParaRPr lang="en-US" dirty="0"/>
          </a:p>
          <a:p>
            <a:r>
              <a:rPr lang="en-US" dirty="0"/>
              <a:t>Not a regulated position</a:t>
            </a:r>
          </a:p>
          <a:p>
            <a:endParaRPr lang="en-US" dirty="0"/>
          </a:p>
          <a:p>
            <a:r>
              <a:rPr lang="en-US" dirty="0"/>
              <a:t>Certification is conducted by the Medical Review Officer Certification Council (MROCC) </a:t>
            </a:r>
          </a:p>
          <a:p>
            <a:endParaRPr lang="en-US" dirty="0"/>
          </a:p>
          <a:p>
            <a:r>
              <a:rPr lang="en-US" dirty="0"/>
              <a:t>Re-certification every 3 years</a:t>
            </a:r>
          </a:p>
          <a:p>
            <a:pPr marL="82296" indent="0">
              <a:buNone/>
            </a:pPr>
            <a:endParaRPr lang="en-US" dirty="0"/>
          </a:p>
          <a:p>
            <a:endParaRPr lang="en-US" dirty="0"/>
          </a:p>
        </p:txBody>
      </p:sp>
    </p:spTree>
    <p:extLst>
      <p:ext uri="{BB962C8B-B14F-4D97-AF65-F5344CB8AC3E}">
        <p14:creationId xmlns:p14="http://schemas.microsoft.com/office/powerpoint/2010/main" val="176813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9" y="2473878"/>
            <a:ext cx="8229600" cy="1909976"/>
          </a:xfrm>
        </p:spPr>
        <p:txBody>
          <a:bodyPr>
            <a:normAutofit/>
          </a:bodyPr>
          <a:lstStyle/>
          <a:p>
            <a:r>
              <a:rPr lang="en-US" b="1" dirty="0">
                <a:solidFill>
                  <a:srgbClr val="739A28"/>
                </a:solidFill>
              </a:rPr>
              <a:t>MRO-A Responsibilities</a:t>
            </a:r>
            <a:br>
              <a:rPr lang="en-US" b="1" dirty="0">
                <a:solidFill>
                  <a:srgbClr val="739A28"/>
                </a:solidFill>
              </a:rPr>
            </a:br>
            <a:endParaRPr lang="en-US" sz="2100" dirty="0">
              <a:solidFill>
                <a:srgbClr val="008000"/>
              </a:solidFill>
            </a:endParaRPr>
          </a:p>
        </p:txBody>
      </p:sp>
    </p:spTree>
    <p:extLst>
      <p:ext uri="{BB962C8B-B14F-4D97-AF65-F5344CB8AC3E}">
        <p14:creationId xmlns:p14="http://schemas.microsoft.com/office/powerpoint/2010/main" val="36087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36551-5777-46F9-B5A7-65F3332E94AF}"/>
              </a:ext>
            </a:extLst>
          </p:cNvPr>
          <p:cNvSpPr>
            <a:spLocks noGrp="1"/>
          </p:cNvSpPr>
          <p:nvPr>
            <p:ph type="title"/>
          </p:nvPr>
        </p:nvSpPr>
        <p:spPr/>
        <p:txBody>
          <a:bodyPr/>
          <a:lstStyle/>
          <a:p>
            <a:r>
              <a:rPr lang="en-US" b="1" dirty="0"/>
              <a:t>MRO-A Responsibilities</a:t>
            </a:r>
          </a:p>
        </p:txBody>
      </p:sp>
      <p:sp>
        <p:nvSpPr>
          <p:cNvPr id="3" name="Content Placeholder 2">
            <a:extLst>
              <a:ext uri="{FF2B5EF4-FFF2-40B4-BE49-F238E27FC236}">
                <a16:creationId xmlns="" xmlns:a16="http://schemas.microsoft.com/office/drawing/2014/main" id="{01CFCD45-BF20-4A81-A258-5BA6614932FC}"/>
              </a:ext>
            </a:extLst>
          </p:cNvPr>
          <p:cNvSpPr>
            <a:spLocks noGrp="1"/>
          </p:cNvSpPr>
          <p:nvPr>
            <p:ph idx="1"/>
          </p:nvPr>
        </p:nvSpPr>
        <p:spPr/>
        <p:txBody>
          <a:bodyPr/>
          <a:lstStyle/>
          <a:p>
            <a:r>
              <a:rPr lang="en-US" dirty="0"/>
              <a:t>Assisting the MRO, Wherever Possible and Whenever Needed</a:t>
            </a:r>
          </a:p>
          <a:p>
            <a:pPr lvl="1"/>
            <a:r>
              <a:rPr lang="en-US" dirty="0"/>
              <a:t>Review CCFs</a:t>
            </a:r>
          </a:p>
          <a:p>
            <a:pPr lvl="1"/>
            <a:r>
              <a:rPr lang="en-US" dirty="0"/>
              <a:t>Investigate and correct problems</a:t>
            </a:r>
          </a:p>
          <a:p>
            <a:pPr lvl="2"/>
            <a:r>
              <a:rPr lang="en-US" dirty="0"/>
              <a:t>Request affidavits</a:t>
            </a:r>
          </a:p>
          <a:p>
            <a:pPr lvl="1"/>
            <a:r>
              <a:rPr lang="en-US" dirty="0"/>
              <a:t>Provide feedback to employers, collectors, and laboratories</a:t>
            </a:r>
          </a:p>
          <a:p>
            <a:pPr lvl="1"/>
            <a:r>
              <a:rPr lang="en-US" dirty="0"/>
              <a:t>Consult and report to the Office of Drug and Alcohol Policy and Compliance (ODAPC)</a:t>
            </a:r>
          </a:p>
          <a:p>
            <a:pPr lvl="1"/>
            <a:r>
              <a:rPr lang="en-US" dirty="0"/>
              <a:t>Report laboratory negative drug test results</a:t>
            </a:r>
          </a:p>
          <a:p>
            <a:pPr lvl="2"/>
            <a:r>
              <a:rPr lang="en-US" dirty="0"/>
              <a:t>MRO must review 5% of all negative CCFs</a:t>
            </a:r>
          </a:p>
          <a:p>
            <a:pPr lvl="2"/>
            <a:r>
              <a:rPr lang="en-US" dirty="0"/>
              <a:t>ALL results reported by the MRO-A that required corrective action</a:t>
            </a:r>
          </a:p>
          <a:p>
            <a:endParaRPr lang="en-US" dirty="0"/>
          </a:p>
        </p:txBody>
      </p:sp>
    </p:spTree>
    <p:extLst>
      <p:ext uri="{BB962C8B-B14F-4D97-AF65-F5344CB8AC3E}">
        <p14:creationId xmlns:p14="http://schemas.microsoft.com/office/powerpoint/2010/main" val="4501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36551-5777-46F9-B5A7-65F3332E94AF}"/>
              </a:ext>
            </a:extLst>
          </p:cNvPr>
          <p:cNvSpPr>
            <a:spLocks noGrp="1"/>
          </p:cNvSpPr>
          <p:nvPr>
            <p:ph type="title"/>
          </p:nvPr>
        </p:nvSpPr>
        <p:spPr/>
        <p:txBody>
          <a:bodyPr/>
          <a:lstStyle/>
          <a:p>
            <a:r>
              <a:rPr lang="en-US" b="1" dirty="0"/>
              <a:t>MRO-A Responsibilities (Continued</a:t>
            </a:r>
            <a:r>
              <a:rPr lang="en-US" dirty="0"/>
              <a:t>)</a:t>
            </a:r>
          </a:p>
        </p:txBody>
      </p:sp>
      <p:sp>
        <p:nvSpPr>
          <p:cNvPr id="3" name="Content Placeholder 2">
            <a:extLst>
              <a:ext uri="{FF2B5EF4-FFF2-40B4-BE49-F238E27FC236}">
                <a16:creationId xmlns="" xmlns:a16="http://schemas.microsoft.com/office/drawing/2014/main" id="{01CFCD45-BF20-4A81-A258-5BA6614932FC}"/>
              </a:ext>
            </a:extLst>
          </p:cNvPr>
          <p:cNvSpPr>
            <a:spLocks noGrp="1"/>
          </p:cNvSpPr>
          <p:nvPr>
            <p:ph idx="1"/>
          </p:nvPr>
        </p:nvSpPr>
        <p:spPr/>
        <p:txBody>
          <a:bodyPr>
            <a:normAutofit/>
          </a:bodyPr>
          <a:lstStyle/>
          <a:p>
            <a:r>
              <a:rPr lang="en-US" dirty="0"/>
              <a:t>Assisting the MRO, Wherever Possible and Whenever Needed</a:t>
            </a:r>
          </a:p>
          <a:p>
            <a:pPr lvl="1"/>
            <a:r>
              <a:rPr lang="en-US" dirty="0"/>
              <a:t>Contact donors to schedule the MRO interview</a:t>
            </a:r>
          </a:p>
          <a:p>
            <a:pPr lvl="1"/>
            <a:r>
              <a:rPr lang="en-US" dirty="0"/>
              <a:t>Obtain Copy 1 of the CCF from the laboratory</a:t>
            </a:r>
          </a:p>
          <a:p>
            <a:pPr lvl="1"/>
            <a:r>
              <a:rPr lang="en-US" dirty="0"/>
              <a:t>Report a negative dilute that does </a:t>
            </a:r>
            <a:r>
              <a:rPr lang="en-US" b="1" dirty="0"/>
              <a:t>NOT</a:t>
            </a:r>
            <a:r>
              <a:rPr lang="en-US" dirty="0"/>
              <a:t> require re-collection under direct observation</a:t>
            </a:r>
          </a:p>
          <a:p>
            <a:pPr lvl="1"/>
            <a:r>
              <a:rPr lang="en-US" dirty="0"/>
              <a:t>Ensure the timely flow of test results (including split specimens)</a:t>
            </a:r>
          </a:p>
          <a:p>
            <a:pPr lvl="1"/>
            <a:r>
              <a:rPr lang="en-US" dirty="0"/>
              <a:t>Transmit results to the DER </a:t>
            </a:r>
            <a:r>
              <a:rPr lang="en-US" b="1" dirty="0"/>
              <a:t>AFTER</a:t>
            </a:r>
            <a:r>
              <a:rPr lang="en-US" dirty="0"/>
              <a:t> the MRO has completed the </a:t>
            </a:r>
            <a:r>
              <a:rPr lang="en-US" dirty="0" smtClean="0"/>
              <a:t>donor </a:t>
            </a:r>
            <a:r>
              <a:rPr lang="en-US" dirty="0"/>
              <a:t>interview</a:t>
            </a:r>
          </a:p>
          <a:p>
            <a:r>
              <a:rPr lang="en-US" dirty="0"/>
              <a:t>MRO-A must protect the confidentiality of drug testing information</a:t>
            </a:r>
          </a:p>
        </p:txBody>
      </p:sp>
    </p:spTree>
    <p:extLst>
      <p:ext uri="{BB962C8B-B14F-4D97-AF65-F5344CB8AC3E}">
        <p14:creationId xmlns:p14="http://schemas.microsoft.com/office/powerpoint/2010/main" val="102587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336551-5777-46F9-B5A7-65F3332E94AF}"/>
              </a:ext>
            </a:extLst>
          </p:cNvPr>
          <p:cNvSpPr>
            <a:spLocks noGrp="1"/>
          </p:cNvSpPr>
          <p:nvPr>
            <p:ph type="title"/>
          </p:nvPr>
        </p:nvSpPr>
        <p:spPr>
          <a:xfrm>
            <a:off x="457200" y="1543050"/>
            <a:ext cx="8229600" cy="708660"/>
          </a:xfrm>
        </p:spPr>
        <p:txBody>
          <a:bodyPr/>
          <a:lstStyle/>
          <a:p>
            <a:r>
              <a:rPr lang="en-US" b="1" dirty="0"/>
              <a:t>MRO-A CCF Review</a:t>
            </a:r>
          </a:p>
        </p:txBody>
      </p:sp>
      <p:sp>
        <p:nvSpPr>
          <p:cNvPr id="3" name="Content Placeholder 2">
            <a:extLst>
              <a:ext uri="{FF2B5EF4-FFF2-40B4-BE49-F238E27FC236}">
                <a16:creationId xmlns="" xmlns:a16="http://schemas.microsoft.com/office/drawing/2014/main" id="{01CFCD45-BF20-4A81-A258-5BA6614932FC}"/>
              </a:ext>
            </a:extLst>
          </p:cNvPr>
          <p:cNvSpPr>
            <a:spLocks noGrp="1"/>
          </p:cNvSpPr>
          <p:nvPr>
            <p:ph idx="1"/>
          </p:nvPr>
        </p:nvSpPr>
        <p:spPr>
          <a:xfrm>
            <a:off x="457200" y="2411730"/>
            <a:ext cx="8229600" cy="3376422"/>
          </a:xfrm>
        </p:spPr>
        <p:txBody>
          <a:bodyPr>
            <a:normAutofit/>
          </a:bodyPr>
          <a:lstStyle/>
          <a:p>
            <a:r>
              <a:rPr lang="en-US" dirty="0"/>
              <a:t>Matching specimen ID number on CCF and laboratory report</a:t>
            </a:r>
          </a:p>
          <a:p>
            <a:r>
              <a:rPr lang="en-US" dirty="0"/>
              <a:t>Testing authority </a:t>
            </a:r>
          </a:p>
          <a:p>
            <a:r>
              <a:rPr lang="en-US" dirty="0"/>
              <a:t>Reason for testing </a:t>
            </a:r>
          </a:p>
          <a:p>
            <a:r>
              <a:rPr lang="en-US" dirty="0"/>
              <a:t>Temperature box </a:t>
            </a:r>
          </a:p>
          <a:p>
            <a:r>
              <a:rPr lang="en-US" dirty="0"/>
              <a:t>Collector’s printed name and signature</a:t>
            </a:r>
          </a:p>
          <a:p>
            <a:r>
              <a:rPr lang="en-US" dirty="0"/>
              <a:t>Donor’s printed name and signature</a:t>
            </a:r>
          </a:p>
          <a:p>
            <a:r>
              <a:rPr lang="en-US" dirty="0"/>
              <a:t>Observed collection box checked (return to duty test, F.U., etc.)</a:t>
            </a:r>
          </a:p>
          <a:p>
            <a:r>
              <a:rPr lang="en-US" dirty="0"/>
              <a:t>Notations in the “Remarks” section (i.e. - dual collection for temperature out of range)</a:t>
            </a:r>
          </a:p>
          <a:p>
            <a:endParaRPr lang="en-US" dirty="0"/>
          </a:p>
        </p:txBody>
      </p:sp>
    </p:spTree>
    <p:extLst>
      <p:ext uri="{BB962C8B-B14F-4D97-AF65-F5344CB8AC3E}">
        <p14:creationId xmlns:p14="http://schemas.microsoft.com/office/powerpoint/2010/main" val="27885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9" y="2473878"/>
            <a:ext cx="8229600" cy="1909976"/>
          </a:xfrm>
        </p:spPr>
        <p:txBody>
          <a:bodyPr>
            <a:normAutofit/>
          </a:bodyPr>
          <a:lstStyle/>
          <a:p>
            <a:r>
              <a:rPr lang="en-US" b="1" dirty="0">
                <a:solidFill>
                  <a:srgbClr val="739A28"/>
                </a:solidFill>
              </a:rPr>
              <a:t>What Else Could Go Wrong?</a:t>
            </a:r>
            <a:br>
              <a:rPr lang="en-US" b="1" dirty="0">
                <a:solidFill>
                  <a:srgbClr val="739A28"/>
                </a:solidFill>
              </a:rPr>
            </a:br>
            <a:endParaRPr lang="en-US" sz="2100" dirty="0">
              <a:solidFill>
                <a:srgbClr val="008000"/>
              </a:solidFill>
            </a:endParaRPr>
          </a:p>
        </p:txBody>
      </p:sp>
    </p:spTree>
    <p:extLst>
      <p:ext uri="{BB962C8B-B14F-4D97-AF65-F5344CB8AC3E}">
        <p14:creationId xmlns:p14="http://schemas.microsoft.com/office/powerpoint/2010/main" val="242174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4" descr="A close up of text on a white background&#10;&#10;Description automatically generated">
            <a:extLst>
              <a:ext uri="{FF2B5EF4-FFF2-40B4-BE49-F238E27FC236}">
                <a16:creationId xmlns="" xmlns:a16="http://schemas.microsoft.com/office/drawing/2014/main" id="{2E80E695-5ED2-4849-BFE8-CB7BCABA19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072" y="1189089"/>
            <a:ext cx="4330495" cy="4811661"/>
          </a:xfrm>
          <a:prstGeom prst="rect">
            <a:avLst/>
          </a:prstGeom>
        </p:spPr>
      </p:pic>
      <p:sp>
        <p:nvSpPr>
          <p:cNvPr id="3" name="Rectangle 2">
            <a:extLst>
              <a:ext uri="{FF2B5EF4-FFF2-40B4-BE49-F238E27FC236}">
                <a16:creationId xmlns="" xmlns:a16="http://schemas.microsoft.com/office/drawing/2014/main" id="{0B0019DE-5DDF-437D-B91E-E225CD475C10}"/>
              </a:ext>
            </a:extLst>
          </p:cNvPr>
          <p:cNvSpPr/>
          <p:nvPr/>
        </p:nvSpPr>
        <p:spPr>
          <a:xfrm>
            <a:off x="2145890" y="1148533"/>
            <a:ext cx="918087" cy="154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a:extLst>
              <a:ext uri="{FF2B5EF4-FFF2-40B4-BE49-F238E27FC236}">
                <a16:creationId xmlns="" xmlns:a16="http://schemas.microsoft.com/office/drawing/2014/main" id="{1A3C04F1-2086-4BC1-9402-BD690D3D8F12}"/>
              </a:ext>
            </a:extLst>
          </p:cNvPr>
          <p:cNvSpPr/>
          <p:nvPr/>
        </p:nvSpPr>
        <p:spPr>
          <a:xfrm>
            <a:off x="1985502" y="3023421"/>
            <a:ext cx="1576235" cy="154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 xmlns:a16="http://schemas.microsoft.com/office/drawing/2014/main" id="{FE5FC2C8-6995-451F-8EAA-104159CAB331}"/>
              </a:ext>
            </a:extLst>
          </p:cNvPr>
          <p:cNvSpPr/>
          <p:nvPr/>
        </p:nvSpPr>
        <p:spPr>
          <a:xfrm>
            <a:off x="5508522" y="3340511"/>
            <a:ext cx="730045" cy="4977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 xmlns:a16="http://schemas.microsoft.com/office/drawing/2014/main" id="{7FFA31D3-BF2C-4825-9239-B1EB8E573E74}"/>
              </a:ext>
            </a:extLst>
          </p:cNvPr>
          <p:cNvSpPr/>
          <p:nvPr/>
        </p:nvSpPr>
        <p:spPr>
          <a:xfrm>
            <a:off x="4682613" y="5254113"/>
            <a:ext cx="730045" cy="706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1617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0A4C3-289F-4E1E-A30B-C772F26F76C1}"/>
              </a:ext>
            </a:extLst>
          </p:cNvPr>
          <p:cNvSpPr>
            <a:spLocks noGrp="1"/>
          </p:cNvSpPr>
          <p:nvPr>
            <p:ph type="title"/>
          </p:nvPr>
        </p:nvSpPr>
        <p:spPr/>
        <p:txBody>
          <a:bodyPr/>
          <a:lstStyle/>
          <a:p>
            <a:r>
              <a:rPr lang="en-US" b="1" dirty="0"/>
              <a:t>MRO-A Restrictions</a:t>
            </a:r>
          </a:p>
        </p:txBody>
      </p:sp>
      <p:sp>
        <p:nvSpPr>
          <p:cNvPr id="3" name="Content Placeholder 2">
            <a:extLst>
              <a:ext uri="{FF2B5EF4-FFF2-40B4-BE49-F238E27FC236}">
                <a16:creationId xmlns="" xmlns:a16="http://schemas.microsoft.com/office/drawing/2014/main" id="{C34A76BB-F120-4659-BB9C-0EAA0BBB9AB4}"/>
              </a:ext>
            </a:extLst>
          </p:cNvPr>
          <p:cNvSpPr>
            <a:spLocks noGrp="1"/>
          </p:cNvSpPr>
          <p:nvPr>
            <p:ph idx="1"/>
          </p:nvPr>
        </p:nvSpPr>
        <p:spPr/>
        <p:txBody>
          <a:bodyPr>
            <a:normAutofit/>
          </a:bodyPr>
          <a:lstStyle/>
          <a:p>
            <a:r>
              <a:rPr lang="en-US" dirty="0"/>
              <a:t>Gather medical information</a:t>
            </a:r>
          </a:p>
          <a:p>
            <a:endParaRPr lang="en-US" dirty="0"/>
          </a:p>
          <a:p>
            <a:r>
              <a:rPr lang="en-US" dirty="0"/>
              <a:t>Determine legitimate medical explanations for laboratory confirmed positives, adulterated, substituted, or invalid drug tests</a:t>
            </a:r>
          </a:p>
          <a:p>
            <a:endParaRPr lang="en-US" dirty="0"/>
          </a:p>
          <a:p>
            <a:r>
              <a:rPr lang="en-US" dirty="0"/>
              <a:t>Conduct the donor interviews</a:t>
            </a:r>
          </a:p>
          <a:p>
            <a:endParaRPr lang="en-US" dirty="0"/>
          </a:p>
          <a:p>
            <a:r>
              <a:rPr lang="en-US" dirty="0"/>
              <a:t>Be involved in the shy bladder evaluation (except assisting MRO with paperwork)</a:t>
            </a:r>
          </a:p>
          <a:p>
            <a:endParaRPr lang="en-US" dirty="0"/>
          </a:p>
          <a:p>
            <a:r>
              <a:rPr lang="en-US" dirty="0"/>
              <a:t>Cancel a drug test</a:t>
            </a:r>
          </a:p>
          <a:p>
            <a:endParaRPr lang="en-US" dirty="0"/>
          </a:p>
        </p:txBody>
      </p:sp>
    </p:spTree>
    <p:extLst>
      <p:ext uri="{BB962C8B-B14F-4D97-AF65-F5344CB8AC3E}">
        <p14:creationId xmlns:p14="http://schemas.microsoft.com/office/powerpoint/2010/main" val="37788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9" y="2473878"/>
            <a:ext cx="8229600" cy="1909976"/>
          </a:xfrm>
        </p:spPr>
        <p:txBody>
          <a:bodyPr>
            <a:normAutofit/>
          </a:bodyPr>
          <a:lstStyle/>
          <a:p>
            <a:r>
              <a:rPr lang="en-US" b="1" dirty="0">
                <a:solidFill>
                  <a:schemeClr val="accent1">
                    <a:lumMod val="75000"/>
                  </a:schemeClr>
                </a:solidFill>
              </a:rPr>
              <a:t>Other Ways </a:t>
            </a:r>
            <a:r>
              <a:rPr lang="en-US" b="1" dirty="0">
                <a:solidFill>
                  <a:srgbClr val="739A28"/>
                </a:solidFill>
              </a:rPr>
              <a:t>to</a:t>
            </a:r>
            <a:r>
              <a:rPr lang="en-US" b="1" dirty="0">
                <a:solidFill>
                  <a:schemeClr val="accent1">
                    <a:lumMod val="75000"/>
                  </a:schemeClr>
                </a:solidFill>
              </a:rPr>
              <a:t> Assist </a:t>
            </a:r>
            <a:r>
              <a:rPr lang="en-US" b="1" dirty="0">
                <a:solidFill>
                  <a:schemeClr val="accent1"/>
                </a:solidFill>
              </a:rPr>
              <a:t/>
            </a:r>
            <a:br>
              <a:rPr lang="en-US" b="1" dirty="0">
                <a:solidFill>
                  <a:schemeClr val="accent1"/>
                </a:solidFill>
              </a:rPr>
            </a:br>
            <a:endParaRPr lang="en-US" sz="2100" dirty="0">
              <a:solidFill>
                <a:srgbClr val="008000"/>
              </a:solidFill>
            </a:endParaRPr>
          </a:p>
        </p:txBody>
      </p:sp>
    </p:spTree>
    <p:extLst>
      <p:ext uri="{BB962C8B-B14F-4D97-AF65-F5344CB8AC3E}">
        <p14:creationId xmlns:p14="http://schemas.microsoft.com/office/powerpoint/2010/main" val="25843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485900"/>
            <a:ext cx="8382000" cy="720090"/>
          </a:xfrm>
        </p:spPr>
        <p:txBody>
          <a:bodyPr/>
          <a:lstStyle/>
          <a:p>
            <a:pPr algn="ctr"/>
            <a:r>
              <a:rPr lang="en-US" b="1" dirty="0"/>
              <a:t>Fatal Flaws -vs- Correctable Flaws</a:t>
            </a:r>
          </a:p>
        </p:txBody>
      </p:sp>
      <p:sp>
        <p:nvSpPr>
          <p:cNvPr id="2" name="Text Placeholder 1">
            <a:extLst>
              <a:ext uri="{FF2B5EF4-FFF2-40B4-BE49-F238E27FC236}">
                <a16:creationId xmlns="" xmlns:a16="http://schemas.microsoft.com/office/drawing/2014/main" id="{6B058474-8D9E-4E36-B23B-02C25ECB9881}"/>
              </a:ext>
            </a:extLst>
          </p:cNvPr>
          <p:cNvSpPr>
            <a:spLocks noGrp="1"/>
          </p:cNvSpPr>
          <p:nvPr>
            <p:ph type="body" idx="1"/>
          </p:nvPr>
        </p:nvSpPr>
        <p:spPr>
          <a:xfrm>
            <a:off x="381000" y="2205990"/>
            <a:ext cx="4041648" cy="422910"/>
          </a:xfrm>
        </p:spPr>
        <p:txBody>
          <a:bodyPr/>
          <a:lstStyle/>
          <a:p>
            <a:r>
              <a:rPr lang="en-US" dirty="0"/>
              <a:t>FATAL FLAWS (Section 40.199)</a:t>
            </a:r>
          </a:p>
        </p:txBody>
      </p:sp>
      <p:sp>
        <p:nvSpPr>
          <p:cNvPr id="6" name="Text Placeholder 5"/>
          <p:cNvSpPr>
            <a:spLocks noGrp="1"/>
          </p:cNvSpPr>
          <p:nvPr>
            <p:ph sz="quarter" idx="2"/>
          </p:nvPr>
        </p:nvSpPr>
        <p:spPr>
          <a:xfrm>
            <a:off x="381000" y="2628900"/>
            <a:ext cx="4041648" cy="3936791"/>
          </a:xfrm>
        </p:spPr>
        <p:txBody>
          <a:bodyPr>
            <a:normAutofit fontScale="77500" lnSpcReduction="20000"/>
          </a:bodyPr>
          <a:lstStyle/>
          <a:p>
            <a:pPr marL="82296" indent="0">
              <a:buNone/>
            </a:pPr>
            <a:r>
              <a:rPr lang="en-US" dirty="0"/>
              <a:t>	</a:t>
            </a:r>
          </a:p>
          <a:p>
            <a:pPr lvl="1">
              <a:lnSpc>
                <a:spcPct val="120000"/>
              </a:lnSpc>
            </a:pPr>
            <a:r>
              <a:rPr lang="en-US" sz="1800" dirty="0"/>
              <a:t>Collectors name AND signature are missing</a:t>
            </a:r>
          </a:p>
          <a:p>
            <a:pPr lvl="1">
              <a:lnSpc>
                <a:spcPct val="120000"/>
              </a:lnSpc>
            </a:pPr>
            <a:r>
              <a:rPr lang="en-US" sz="1800" dirty="0"/>
              <a:t>Specimen IDs on bottle and CCF don’t match</a:t>
            </a:r>
          </a:p>
          <a:p>
            <a:pPr lvl="1">
              <a:lnSpc>
                <a:spcPct val="120000"/>
              </a:lnSpc>
            </a:pPr>
            <a:r>
              <a:rPr lang="en-US" sz="1800" dirty="0"/>
              <a:t>Specimen bottle seals are broken or show evidence of tampering</a:t>
            </a:r>
          </a:p>
          <a:p>
            <a:pPr lvl="1">
              <a:lnSpc>
                <a:spcPct val="120000"/>
              </a:lnSpc>
            </a:pPr>
            <a:r>
              <a:rPr lang="en-US" sz="1800" dirty="0"/>
              <a:t>Leakage or insufficient quantity in primary specimen and the split cannot be re-designated</a:t>
            </a:r>
          </a:p>
          <a:p>
            <a:pPr marL="82296" indent="0">
              <a:lnSpc>
                <a:spcPct val="120000"/>
              </a:lnSpc>
              <a:buNone/>
            </a:pPr>
            <a:r>
              <a:rPr lang="en-US" sz="1800" dirty="0"/>
              <a:t>**New As of January 1, 2018</a:t>
            </a:r>
          </a:p>
          <a:p>
            <a:pPr lvl="1">
              <a:lnSpc>
                <a:spcPct val="120000"/>
              </a:lnSpc>
            </a:pPr>
            <a:r>
              <a:rPr lang="en-US" sz="1800" dirty="0"/>
              <a:t>No CCF submitted with the urine specimen</a:t>
            </a:r>
          </a:p>
          <a:p>
            <a:pPr lvl="1">
              <a:lnSpc>
                <a:spcPct val="120000"/>
              </a:lnSpc>
            </a:pPr>
            <a:r>
              <a:rPr lang="en-US" sz="1800" dirty="0"/>
              <a:t>No urine specimen submitted with the CCF</a:t>
            </a:r>
          </a:p>
          <a:p>
            <a:pPr lvl="1">
              <a:lnSpc>
                <a:spcPct val="120000"/>
              </a:lnSpc>
            </a:pPr>
            <a:r>
              <a:rPr lang="en-US" sz="1800" dirty="0"/>
              <a:t>Two separate collections performed using one CCF</a:t>
            </a:r>
          </a:p>
          <a:p>
            <a:pPr lvl="1"/>
            <a:endParaRPr lang="en-US" sz="1800" dirty="0"/>
          </a:p>
          <a:p>
            <a:r>
              <a:rPr lang="en-US" sz="1800" dirty="0"/>
              <a:t>Test must be reviewed and canceled by the MRO, cannot be corrected</a:t>
            </a:r>
          </a:p>
          <a:p>
            <a:r>
              <a:rPr lang="en-US" sz="1800" dirty="0"/>
              <a:t>MRO-A may send documentation to require Error Correction Training (ECT)</a:t>
            </a:r>
          </a:p>
        </p:txBody>
      </p:sp>
      <p:sp>
        <p:nvSpPr>
          <p:cNvPr id="4" name="Text Placeholder 3">
            <a:extLst>
              <a:ext uri="{FF2B5EF4-FFF2-40B4-BE49-F238E27FC236}">
                <a16:creationId xmlns="" xmlns:a16="http://schemas.microsoft.com/office/drawing/2014/main" id="{BF451640-91D7-4AAD-856B-4D3AC5A026DF}"/>
              </a:ext>
            </a:extLst>
          </p:cNvPr>
          <p:cNvSpPr>
            <a:spLocks noGrp="1"/>
          </p:cNvSpPr>
          <p:nvPr>
            <p:ph type="body" sz="half" idx="3"/>
          </p:nvPr>
        </p:nvSpPr>
        <p:spPr>
          <a:xfrm>
            <a:off x="4721226" y="2205990"/>
            <a:ext cx="4041775" cy="422910"/>
          </a:xfrm>
        </p:spPr>
        <p:txBody>
          <a:bodyPr/>
          <a:lstStyle/>
          <a:p>
            <a:r>
              <a:rPr lang="en-US" dirty="0"/>
              <a:t>CORRECTABLE FLAWS (Section 40.203)</a:t>
            </a:r>
          </a:p>
        </p:txBody>
      </p:sp>
      <p:sp>
        <p:nvSpPr>
          <p:cNvPr id="3" name="Content Placeholder 2"/>
          <p:cNvSpPr>
            <a:spLocks noGrp="1"/>
          </p:cNvSpPr>
          <p:nvPr>
            <p:ph sz="quarter" idx="4"/>
          </p:nvPr>
        </p:nvSpPr>
        <p:spPr>
          <a:xfrm>
            <a:off x="4718305" y="2628901"/>
            <a:ext cx="4041775" cy="3174389"/>
          </a:xfrm>
        </p:spPr>
        <p:txBody>
          <a:bodyPr>
            <a:normAutofit/>
          </a:bodyPr>
          <a:lstStyle/>
          <a:p>
            <a:pPr marL="476631" lvl="1" indent="-257175"/>
            <a:endParaRPr lang="en-US" dirty="0"/>
          </a:p>
          <a:p>
            <a:pPr marL="476631" lvl="1" indent="-257175"/>
            <a:r>
              <a:rPr lang="en-US" dirty="0"/>
              <a:t>Temperature box not checked</a:t>
            </a:r>
          </a:p>
          <a:p>
            <a:pPr marL="476631" lvl="1" indent="-257175"/>
            <a:r>
              <a:rPr lang="en-US" dirty="0" smtClean="0"/>
              <a:t>Collector’s </a:t>
            </a:r>
            <a:r>
              <a:rPr lang="en-US" dirty="0"/>
              <a:t>signature missing (Step 4)</a:t>
            </a:r>
          </a:p>
          <a:p>
            <a:pPr marL="476631" lvl="1" indent="-257175"/>
            <a:r>
              <a:rPr lang="en-US" dirty="0"/>
              <a:t>Employee signature is missing (but name is printed) and no notation</a:t>
            </a:r>
          </a:p>
          <a:p>
            <a:pPr marL="476631" lvl="1" indent="-257175"/>
            <a:r>
              <a:rPr lang="en-US" dirty="0"/>
              <a:t>A non-DOT CCF used for DOT drug test</a:t>
            </a:r>
          </a:p>
          <a:p>
            <a:pPr marL="476631" lvl="1" indent="-257175"/>
            <a:endParaRPr lang="en-US" dirty="0"/>
          </a:p>
          <a:p>
            <a:pPr marL="257175" indent="-257175"/>
            <a:r>
              <a:rPr lang="en-US" dirty="0"/>
              <a:t>MRO-A may request affidavits and follow-up on correctable flaws</a:t>
            </a:r>
          </a:p>
          <a:p>
            <a:pPr marL="257175" indent="-257175"/>
            <a:r>
              <a:rPr lang="en-US" dirty="0"/>
              <a:t>If no affidavit is received or the correction made, ONLY the MRO can cancel the test</a:t>
            </a:r>
          </a:p>
          <a:p>
            <a:pPr marL="82296" indent="0">
              <a:buNone/>
            </a:pPr>
            <a:endParaRPr lang="en-US" dirty="0"/>
          </a:p>
        </p:txBody>
      </p:sp>
    </p:spTree>
    <p:extLst>
      <p:ext uri="{BB962C8B-B14F-4D97-AF65-F5344CB8AC3E}">
        <p14:creationId xmlns:p14="http://schemas.microsoft.com/office/powerpoint/2010/main" val="358067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324"/>
            <a:ext cx="8229600" cy="800100"/>
          </a:xfrm>
        </p:spPr>
        <p:txBody>
          <a:bodyPr/>
          <a:lstStyle/>
          <a:p>
            <a:r>
              <a:rPr lang="en-US" b="1" dirty="0"/>
              <a:t>Overview</a:t>
            </a:r>
          </a:p>
        </p:txBody>
      </p:sp>
      <p:sp>
        <p:nvSpPr>
          <p:cNvPr id="3" name="Content Placeholder 2"/>
          <p:cNvSpPr>
            <a:spLocks noGrp="1"/>
          </p:cNvSpPr>
          <p:nvPr>
            <p:ph idx="1"/>
          </p:nvPr>
        </p:nvSpPr>
        <p:spPr/>
        <p:txBody>
          <a:bodyPr>
            <a:normAutofit/>
          </a:bodyPr>
          <a:lstStyle/>
          <a:p>
            <a:r>
              <a:rPr lang="en-US" sz="2400" dirty="0"/>
              <a:t>The MRO and MRO-A</a:t>
            </a:r>
          </a:p>
          <a:p>
            <a:pPr marL="82296" indent="0">
              <a:buNone/>
            </a:pPr>
            <a:endParaRPr lang="en-US" sz="2400" dirty="0"/>
          </a:p>
          <a:p>
            <a:r>
              <a:rPr lang="en-US" sz="2400" dirty="0"/>
              <a:t>The MRO Verification Process</a:t>
            </a:r>
          </a:p>
          <a:p>
            <a:pPr lvl="1"/>
            <a:r>
              <a:rPr lang="en-US" sz="2250" dirty="0"/>
              <a:t>CCF Review</a:t>
            </a:r>
          </a:p>
          <a:p>
            <a:pPr lvl="1"/>
            <a:r>
              <a:rPr lang="en-US" sz="2250" dirty="0"/>
              <a:t>Fatal vs Non-Fatal Flaws</a:t>
            </a:r>
          </a:p>
          <a:p>
            <a:pPr lvl="1"/>
            <a:r>
              <a:rPr lang="en-US" sz="2250" dirty="0"/>
              <a:t>Donor Contact/Non-Contact Procedures</a:t>
            </a:r>
          </a:p>
          <a:p>
            <a:pPr lvl="1"/>
            <a:r>
              <a:rPr lang="en-US" sz="2250" dirty="0"/>
              <a:t>Drug Testing Programs</a:t>
            </a:r>
          </a:p>
          <a:p>
            <a:pPr lvl="1"/>
            <a:r>
              <a:rPr lang="en-US" sz="2250" dirty="0"/>
              <a:t>Donor Interview</a:t>
            </a:r>
          </a:p>
          <a:p>
            <a:pPr lvl="1"/>
            <a:r>
              <a:rPr lang="en-US" sz="2250" dirty="0"/>
              <a:t>Results Verification and Reporting</a:t>
            </a:r>
          </a:p>
          <a:p>
            <a:pPr marL="82296" indent="0">
              <a:buNone/>
            </a:pPr>
            <a:endParaRPr lang="en-US" sz="2250" dirty="0"/>
          </a:p>
          <a:p>
            <a:r>
              <a:rPr lang="en-US" sz="2400" dirty="0"/>
              <a:t>Discussion and Questions</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13B000-1CA5-43B4-9F9D-FB19CEA79A00}"/>
              </a:ext>
            </a:extLst>
          </p:cNvPr>
          <p:cNvSpPr>
            <a:spLocks noGrp="1"/>
          </p:cNvSpPr>
          <p:nvPr>
            <p:ph type="title"/>
          </p:nvPr>
        </p:nvSpPr>
        <p:spPr>
          <a:xfrm>
            <a:off x="381000" y="1586824"/>
            <a:ext cx="8382000" cy="596306"/>
          </a:xfrm>
        </p:spPr>
        <p:txBody>
          <a:bodyPr/>
          <a:lstStyle/>
          <a:p>
            <a:r>
              <a:rPr lang="en-US" b="1" dirty="0"/>
              <a:t>Making Contact </a:t>
            </a:r>
          </a:p>
        </p:txBody>
      </p:sp>
      <p:sp>
        <p:nvSpPr>
          <p:cNvPr id="3" name="Text Placeholder 2">
            <a:extLst>
              <a:ext uri="{FF2B5EF4-FFF2-40B4-BE49-F238E27FC236}">
                <a16:creationId xmlns="" xmlns:a16="http://schemas.microsoft.com/office/drawing/2014/main" id="{96DCD9EF-F1A8-4DA4-831E-14C604DEF053}"/>
              </a:ext>
            </a:extLst>
          </p:cNvPr>
          <p:cNvSpPr>
            <a:spLocks noGrp="1"/>
          </p:cNvSpPr>
          <p:nvPr>
            <p:ph type="body" idx="1"/>
          </p:nvPr>
        </p:nvSpPr>
        <p:spPr/>
        <p:txBody>
          <a:bodyPr/>
          <a:lstStyle/>
          <a:p>
            <a:r>
              <a:rPr lang="en-US" dirty="0"/>
              <a:t>MRO-A</a:t>
            </a:r>
          </a:p>
        </p:txBody>
      </p:sp>
      <p:sp>
        <p:nvSpPr>
          <p:cNvPr id="4" name="Content Placeholder 3">
            <a:extLst>
              <a:ext uri="{FF2B5EF4-FFF2-40B4-BE49-F238E27FC236}">
                <a16:creationId xmlns="" xmlns:a16="http://schemas.microsoft.com/office/drawing/2014/main" id="{6B11DD6F-6306-4661-B2EB-1448545B6DCB}"/>
              </a:ext>
            </a:extLst>
          </p:cNvPr>
          <p:cNvSpPr>
            <a:spLocks noGrp="1"/>
          </p:cNvSpPr>
          <p:nvPr>
            <p:ph sz="quarter" idx="2"/>
          </p:nvPr>
        </p:nvSpPr>
        <p:spPr/>
        <p:txBody>
          <a:bodyPr>
            <a:normAutofit/>
          </a:bodyPr>
          <a:lstStyle/>
          <a:p>
            <a:pPr marL="82296" indent="0">
              <a:buNone/>
            </a:pPr>
            <a:endParaRPr lang="en-US" dirty="0"/>
          </a:p>
          <a:p>
            <a:r>
              <a:rPr lang="en-US" dirty="0"/>
              <a:t>Initially, call the donor</a:t>
            </a:r>
          </a:p>
          <a:p>
            <a:pPr lvl="1"/>
            <a:r>
              <a:rPr lang="en-US" dirty="0"/>
              <a:t>At least (3) three attempts in 24 hours </a:t>
            </a:r>
          </a:p>
          <a:p>
            <a:pPr marL="308610" lvl="1" indent="0">
              <a:buNone/>
            </a:pPr>
            <a:endParaRPr lang="en-US" dirty="0"/>
          </a:p>
          <a:p>
            <a:r>
              <a:rPr lang="en-US" dirty="0"/>
              <a:t>Call the DAPM/DER</a:t>
            </a:r>
          </a:p>
          <a:p>
            <a:pPr lvl="1"/>
            <a:r>
              <a:rPr lang="en-US" dirty="0"/>
              <a:t>Donor number not in service/Wrong number</a:t>
            </a:r>
          </a:p>
          <a:p>
            <a:pPr lvl="1"/>
            <a:r>
              <a:rPr lang="en-US" dirty="0"/>
              <a:t>Unable to reach the donor in 24 hours</a:t>
            </a:r>
          </a:p>
          <a:p>
            <a:endParaRPr lang="en-US" dirty="0"/>
          </a:p>
        </p:txBody>
      </p:sp>
      <p:sp>
        <p:nvSpPr>
          <p:cNvPr id="5" name="Text Placeholder 4">
            <a:extLst>
              <a:ext uri="{FF2B5EF4-FFF2-40B4-BE49-F238E27FC236}">
                <a16:creationId xmlns="" xmlns:a16="http://schemas.microsoft.com/office/drawing/2014/main" id="{1547C04A-B053-4262-9698-55C142E556DA}"/>
              </a:ext>
            </a:extLst>
          </p:cNvPr>
          <p:cNvSpPr>
            <a:spLocks noGrp="1"/>
          </p:cNvSpPr>
          <p:nvPr>
            <p:ph type="body" sz="half" idx="3"/>
          </p:nvPr>
        </p:nvSpPr>
        <p:spPr/>
        <p:txBody>
          <a:bodyPr/>
          <a:lstStyle/>
          <a:p>
            <a:r>
              <a:rPr lang="en-US" dirty="0"/>
              <a:t>DAPM/DER</a:t>
            </a:r>
          </a:p>
        </p:txBody>
      </p:sp>
      <p:sp>
        <p:nvSpPr>
          <p:cNvPr id="6" name="Content Placeholder 5">
            <a:extLst>
              <a:ext uri="{FF2B5EF4-FFF2-40B4-BE49-F238E27FC236}">
                <a16:creationId xmlns="" xmlns:a16="http://schemas.microsoft.com/office/drawing/2014/main" id="{ED493561-CD07-4E0C-B5D1-D8101650E30D}"/>
              </a:ext>
            </a:extLst>
          </p:cNvPr>
          <p:cNvSpPr>
            <a:spLocks noGrp="1"/>
          </p:cNvSpPr>
          <p:nvPr>
            <p:ph sz="quarter" idx="4"/>
          </p:nvPr>
        </p:nvSpPr>
        <p:spPr/>
        <p:txBody>
          <a:bodyPr>
            <a:normAutofit/>
          </a:bodyPr>
          <a:lstStyle/>
          <a:p>
            <a:pPr marL="82296" indent="0">
              <a:buNone/>
            </a:pPr>
            <a:endParaRPr lang="en-US" dirty="0"/>
          </a:p>
          <a:p>
            <a:pPr marL="82296" indent="0">
              <a:buNone/>
            </a:pPr>
            <a:r>
              <a:rPr lang="en-US" dirty="0"/>
              <a:t>At least (3) three attempts in 24 hours</a:t>
            </a:r>
          </a:p>
          <a:p>
            <a:pPr marL="82296" indent="0">
              <a:buNone/>
            </a:pPr>
            <a:endParaRPr lang="en-US" dirty="0"/>
          </a:p>
          <a:p>
            <a:r>
              <a:rPr lang="en-US" dirty="0"/>
              <a:t>Contacts the donor</a:t>
            </a:r>
          </a:p>
          <a:p>
            <a:pPr lvl="1"/>
            <a:r>
              <a:rPr lang="en-US" dirty="0"/>
              <a:t>Inform the donor they have 72 hours to contact the MRO</a:t>
            </a:r>
          </a:p>
          <a:p>
            <a:pPr lvl="1"/>
            <a:r>
              <a:rPr lang="en-US" dirty="0"/>
              <a:t>Inform MRO office of contact date and time</a:t>
            </a:r>
          </a:p>
          <a:p>
            <a:pPr lvl="1"/>
            <a:endParaRPr lang="en-US" dirty="0"/>
          </a:p>
          <a:p>
            <a:r>
              <a:rPr lang="en-US" dirty="0"/>
              <a:t>Unable to locate/contact the donor</a:t>
            </a:r>
          </a:p>
          <a:p>
            <a:pPr lvl="1"/>
            <a:r>
              <a:rPr lang="en-US" dirty="0"/>
              <a:t>Inform the MRO’s office</a:t>
            </a:r>
          </a:p>
          <a:p>
            <a:pPr lvl="1"/>
            <a:r>
              <a:rPr lang="en-US" dirty="0"/>
              <a:t>No contact positive reported 10 days from date of the lab result</a:t>
            </a:r>
          </a:p>
          <a:p>
            <a:endParaRPr lang="en-US" dirty="0"/>
          </a:p>
        </p:txBody>
      </p:sp>
    </p:spTree>
    <p:extLst>
      <p:ext uri="{BB962C8B-B14F-4D97-AF65-F5344CB8AC3E}">
        <p14:creationId xmlns:p14="http://schemas.microsoft.com/office/powerpoint/2010/main" val="393642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5B0D23-B3FE-4FA2-8E02-A071BE853997}"/>
              </a:ext>
            </a:extLst>
          </p:cNvPr>
          <p:cNvSpPr>
            <a:spLocks noGrp="1"/>
          </p:cNvSpPr>
          <p:nvPr>
            <p:ph type="title"/>
          </p:nvPr>
        </p:nvSpPr>
        <p:spPr/>
        <p:txBody>
          <a:bodyPr/>
          <a:lstStyle/>
          <a:p>
            <a:r>
              <a:rPr lang="en-US" b="1" dirty="0"/>
              <a:t>Contact Concerns</a:t>
            </a:r>
          </a:p>
        </p:txBody>
      </p:sp>
      <p:sp>
        <p:nvSpPr>
          <p:cNvPr id="3" name="Content Placeholder 2">
            <a:extLst>
              <a:ext uri="{FF2B5EF4-FFF2-40B4-BE49-F238E27FC236}">
                <a16:creationId xmlns="" xmlns:a16="http://schemas.microsoft.com/office/drawing/2014/main" id="{53829598-5AA5-45E5-9FF6-0EC5D38D11FA}"/>
              </a:ext>
            </a:extLst>
          </p:cNvPr>
          <p:cNvSpPr>
            <a:spLocks noGrp="1"/>
          </p:cNvSpPr>
          <p:nvPr>
            <p:ph idx="1"/>
          </p:nvPr>
        </p:nvSpPr>
        <p:spPr/>
        <p:txBody>
          <a:bodyPr>
            <a:normAutofit/>
          </a:bodyPr>
          <a:lstStyle/>
          <a:p>
            <a:r>
              <a:rPr lang="en-US" dirty="0"/>
              <a:t>Don’t assume the worse</a:t>
            </a:r>
          </a:p>
          <a:p>
            <a:pPr lvl="1"/>
            <a:r>
              <a:rPr lang="en-US" dirty="0"/>
              <a:t>Valid prescription = Negative</a:t>
            </a:r>
          </a:p>
          <a:p>
            <a:pPr lvl="1"/>
            <a:endParaRPr lang="en-US" dirty="0"/>
          </a:p>
          <a:p>
            <a:r>
              <a:rPr lang="en-US" dirty="0"/>
              <a:t>Stand-Down (Section 40.21)</a:t>
            </a:r>
          </a:p>
          <a:p>
            <a:pPr lvl="1"/>
            <a:r>
              <a:rPr lang="en-US" dirty="0"/>
              <a:t>Waiver must be pre-approved by the agency DAPM (FTA - Iyon Rosario)</a:t>
            </a:r>
          </a:p>
          <a:p>
            <a:pPr lvl="1"/>
            <a:r>
              <a:rPr lang="en-US" dirty="0"/>
              <a:t>MRO would inform the DER of the lab result prior to the donor interview</a:t>
            </a:r>
          </a:p>
          <a:p>
            <a:pPr lvl="2"/>
            <a:endParaRPr lang="en-US" dirty="0"/>
          </a:p>
          <a:p>
            <a:r>
              <a:rPr lang="en-US" dirty="0"/>
              <a:t>Temporarily Medically Unqualified</a:t>
            </a:r>
          </a:p>
          <a:p>
            <a:pPr lvl="1"/>
            <a:r>
              <a:rPr lang="en-US" dirty="0"/>
              <a:t>If the DER is unable to contact the donor – should not perform safety-sensitive functions</a:t>
            </a:r>
          </a:p>
        </p:txBody>
      </p:sp>
    </p:spTree>
    <p:extLst>
      <p:ext uri="{BB962C8B-B14F-4D97-AF65-F5344CB8AC3E}">
        <p14:creationId xmlns:p14="http://schemas.microsoft.com/office/powerpoint/2010/main" val="33002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2879912"/>
            <a:ext cx="8229600" cy="802386"/>
          </a:xfrm>
        </p:spPr>
        <p:txBody>
          <a:bodyPr/>
          <a:lstStyle/>
          <a:p>
            <a:r>
              <a:rPr lang="en-US" b="1" dirty="0">
                <a:solidFill>
                  <a:srgbClr val="739A28"/>
                </a:solidFill>
              </a:rPr>
              <a:t>Drug Testing Programs</a:t>
            </a:r>
          </a:p>
        </p:txBody>
      </p:sp>
    </p:spTree>
    <p:extLst>
      <p:ext uri="{BB962C8B-B14F-4D97-AF65-F5344CB8AC3E}">
        <p14:creationId xmlns:p14="http://schemas.microsoft.com/office/powerpoint/2010/main" val="256372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Know the Employer’s Program</a:t>
            </a:r>
            <a:endParaRPr lang="en-US" b="1" dirty="0"/>
          </a:p>
        </p:txBody>
      </p:sp>
      <p:sp>
        <p:nvSpPr>
          <p:cNvPr id="3" name="Content Placeholder 2"/>
          <p:cNvSpPr>
            <a:spLocks noGrp="1"/>
          </p:cNvSpPr>
          <p:nvPr>
            <p:ph sz="half" idx="1"/>
          </p:nvPr>
        </p:nvSpPr>
        <p:spPr/>
        <p:txBody>
          <a:bodyPr/>
          <a:lstStyle/>
          <a:p>
            <a:pPr marL="82296" indent="0">
              <a:buNone/>
            </a:pPr>
            <a:r>
              <a:rPr lang="en-US" sz="2000" b="1" u="sng" dirty="0" smtClean="0"/>
              <a:t>Regulated (DOT) Screens</a:t>
            </a:r>
          </a:p>
          <a:p>
            <a:r>
              <a:rPr lang="en-US" sz="2000" dirty="0" smtClean="0"/>
              <a:t>Parameters set by the government</a:t>
            </a:r>
          </a:p>
          <a:p>
            <a:pPr lvl="1"/>
            <a:r>
              <a:rPr lang="en-US" sz="2000" dirty="0" smtClean="0"/>
              <a:t>Urine</a:t>
            </a:r>
          </a:p>
          <a:p>
            <a:pPr lvl="1"/>
            <a:r>
              <a:rPr lang="en-US" sz="2000" dirty="0" smtClean="0"/>
              <a:t>Split collections</a:t>
            </a:r>
          </a:p>
          <a:p>
            <a:pPr lvl="1"/>
            <a:r>
              <a:rPr lang="en-US" sz="2000" dirty="0" smtClean="0"/>
              <a:t>HHS-certified lab</a:t>
            </a:r>
          </a:p>
          <a:p>
            <a:pPr lvl="1"/>
            <a:r>
              <a:rPr lang="en-US" sz="2000" dirty="0" smtClean="0"/>
              <a:t>5-panel test</a:t>
            </a:r>
          </a:p>
          <a:p>
            <a:pPr lvl="1"/>
            <a:r>
              <a:rPr lang="en-US" sz="2000" dirty="0" smtClean="0"/>
              <a:t>Specimen validity testing</a:t>
            </a:r>
          </a:p>
          <a:p>
            <a:pPr lvl="1"/>
            <a:r>
              <a:rPr lang="en-US" sz="2000" dirty="0" smtClean="0"/>
              <a:t>Screening and confirmation</a:t>
            </a:r>
          </a:p>
          <a:p>
            <a:endParaRPr lang="en-US" dirty="0"/>
          </a:p>
        </p:txBody>
      </p:sp>
      <p:sp>
        <p:nvSpPr>
          <p:cNvPr id="4" name="Content Placeholder 3"/>
          <p:cNvSpPr>
            <a:spLocks noGrp="1"/>
          </p:cNvSpPr>
          <p:nvPr>
            <p:ph sz="half" idx="2"/>
          </p:nvPr>
        </p:nvSpPr>
        <p:spPr>
          <a:xfrm>
            <a:off x="4648200" y="2249426"/>
            <a:ext cx="4038600" cy="4341875"/>
          </a:xfrm>
        </p:spPr>
        <p:txBody>
          <a:bodyPr>
            <a:normAutofit/>
          </a:bodyPr>
          <a:lstStyle/>
          <a:p>
            <a:pPr marL="82296" indent="0">
              <a:buNone/>
            </a:pPr>
            <a:r>
              <a:rPr lang="en-US" sz="2000" b="1" u="sng" dirty="0" smtClean="0"/>
              <a:t>Non-regulated (Non-DOT) Screens</a:t>
            </a:r>
          </a:p>
          <a:p>
            <a:r>
              <a:rPr lang="en-US" sz="2000" dirty="0"/>
              <a:t>Parameters set by the employer</a:t>
            </a:r>
          </a:p>
          <a:p>
            <a:pPr lvl="1"/>
            <a:r>
              <a:rPr lang="en-US" sz="2000" dirty="0"/>
              <a:t>Urine, Hair, Blood, Saliva</a:t>
            </a:r>
          </a:p>
          <a:p>
            <a:pPr lvl="1"/>
            <a:r>
              <a:rPr lang="en-US" sz="2000" dirty="0"/>
              <a:t>Single or split collection?</a:t>
            </a:r>
          </a:p>
          <a:p>
            <a:pPr lvl="1"/>
            <a:r>
              <a:rPr lang="en-US" sz="2000" dirty="0"/>
              <a:t>Lab certification?</a:t>
            </a:r>
          </a:p>
          <a:p>
            <a:pPr lvl="1"/>
            <a:r>
              <a:rPr lang="en-US" sz="2000" dirty="0"/>
              <a:t>#-panel test?</a:t>
            </a:r>
          </a:p>
          <a:p>
            <a:pPr lvl="1"/>
            <a:r>
              <a:rPr lang="en-US" sz="2000" dirty="0"/>
              <a:t>Confirmation used?</a:t>
            </a:r>
          </a:p>
        </p:txBody>
      </p:sp>
    </p:spTree>
    <p:extLst>
      <p:ext uri="{BB962C8B-B14F-4D97-AF65-F5344CB8AC3E}">
        <p14:creationId xmlns:p14="http://schemas.microsoft.com/office/powerpoint/2010/main" val="190867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Panel DOT Drug Test</a:t>
            </a:r>
          </a:p>
        </p:txBody>
      </p:sp>
      <p:sp>
        <p:nvSpPr>
          <p:cNvPr id="3" name="Content Placeholder 2"/>
          <p:cNvSpPr>
            <a:spLocks noGrp="1"/>
          </p:cNvSpPr>
          <p:nvPr>
            <p:ph idx="1"/>
          </p:nvPr>
        </p:nvSpPr>
        <p:spPr>
          <a:xfrm>
            <a:off x="457200" y="2544317"/>
            <a:ext cx="8059271" cy="4004763"/>
          </a:xfrm>
        </p:spPr>
        <p:txBody>
          <a:bodyPr>
            <a:normAutofit/>
          </a:bodyPr>
          <a:lstStyle/>
          <a:p>
            <a:pPr marL="468059" indent="-385763">
              <a:buFont typeface="+mj-lt"/>
              <a:buAutoNum type="arabicPeriod"/>
            </a:pPr>
            <a:r>
              <a:rPr lang="en-US" sz="2250" dirty="0"/>
              <a:t>Marijuana (THC)</a:t>
            </a:r>
          </a:p>
          <a:p>
            <a:pPr marL="468059" indent="-385763">
              <a:buFont typeface="+mj-lt"/>
              <a:buAutoNum type="arabicPeriod"/>
            </a:pPr>
            <a:r>
              <a:rPr lang="en-US" sz="2250" dirty="0"/>
              <a:t>Cocaine</a:t>
            </a:r>
          </a:p>
          <a:p>
            <a:pPr marL="468059" indent="-385763">
              <a:buFont typeface="+mj-lt"/>
              <a:buAutoNum type="arabicPeriod"/>
            </a:pPr>
            <a:r>
              <a:rPr lang="en-US" sz="2250" dirty="0"/>
              <a:t>Amphetamines</a:t>
            </a:r>
          </a:p>
          <a:p>
            <a:pPr lvl="1"/>
            <a:r>
              <a:rPr lang="en-US" sz="2100" dirty="0"/>
              <a:t>Amphetamine, Methamphetamine, MDMA, MDA</a:t>
            </a:r>
          </a:p>
          <a:p>
            <a:pPr marL="468059" indent="-385763">
              <a:buFont typeface="+mj-lt"/>
              <a:buAutoNum type="arabicPeriod"/>
            </a:pPr>
            <a:r>
              <a:rPr lang="en-US" sz="2250" dirty="0"/>
              <a:t>Opioids</a:t>
            </a:r>
          </a:p>
          <a:p>
            <a:pPr lvl="1"/>
            <a:r>
              <a:rPr lang="en-US" sz="2100" dirty="0"/>
              <a:t>Codeine, Morphine, 6-AM (heroin), Hydrocodone, Hydromorphone, Oxycodone, Oxymorphone</a:t>
            </a:r>
          </a:p>
          <a:p>
            <a:pPr marL="468059" indent="-385763">
              <a:buFont typeface="+mj-lt"/>
              <a:buAutoNum type="arabicPeriod"/>
            </a:pPr>
            <a:r>
              <a:rPr lang="en-US" sz="2250" dirty="0"/>
              <a:t>Phencyclidine (</a:t>
            </a:r>
            <a:r>
              <a:rPr lang="en-US" sz="2250" dirty="0" smtClean="0"/>
              <a:t>PCP)</a:t>
            </a:r>
            <a:endParaRPr lang="en-US" sz="1800" dirty="0" smtClean="0"/>
          </a:p>
          <a:p>
            <a:pPr marL="82296" indent="0" algn="ctr">
              <a:buNone/>
            </a:pPr>
            <a:r>
              <a:rPr lang="en-US" sz="1800" dirty="0" smtClean="0"/>
              <a:t>Confirmation </a:t>
            </a:r>
            <a:r>
              <a:rPr lang="en-US" sz="1800" dirty="0"/>
              <a:t>of 14 Drugs</a:t>
            </a:r>
          </a:p>
          <a:p>
            <a:endParaRPr lang="en-US" dirty="0"/>
          </a:p>
        </p:txBody>
      </p:sp>
    </p:spTree>
    <p:extLst>
      <p:ext uri="{BB962C8B-B14F-4D97-AF65-F5344CB8AC3E}">
        <p14:creationId xmlns:p14="http://schemas.microsoft.com/office/powerpoint/2010/main" val="158103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2879912"/>
            <a:ext cx="8229600" cy="802386"/>
          </a:xfrm>
        </p:spPr>
        <p:txBody>
          <a:bodyPr/>
          <a:lstStyle/>
          <a:p>
            <a:r>
              <a:rPr lang="en-US" b="1" dirty="0">
                <a:solidFill>
                  <a:srgbClr val="739A28"/>
                </a:solidFill>
              </a:rPr>
              <a:t>The Interview</a:t>
            </a:r>
          </a:p>
        </p:txBody>
      </p:sp>
    </p:spTree>
    <p:extLst>
      <p:ext uri="{BB962C8B-B14F-4D97-AF65-F5344CB8AC3E}">
        <p14:creationId xmlns:p14="http://schemas.microsoft.com/office/powerpoint/2010/main" val="217262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MRO Verification - HIPAA</a:t>
            </a:r>
          </a:p>
        </p:txBody>
      </p:sp>
      <p:sp>
        <p:nvSpPr>
          <p:cNvPr id="3" name="Content Placeholder 2"/>
          <p:cNvSpPr>
            <a:spLocks noGrp="1"/>
          </p:cNvSpPr>
          <p:nvPr>
            <p:ph idx="1"/>
          </p:nvPr>
        </p:nvSpPr>
        <p:spPr>
          <a:xfrm>
            <a:off x="457200" y="2544318"/>
            <a:ext cx="8686801" cy="3243834"/>
          </a:xfrm>
        </p:spPr>
        <p:txBody>
          <a:bodyPr>
            <a:normAutofit/>
          </a:bodyPr>
          <a:lstStyle/>
          <a:p>
            <a:r>
              <a:rPr lang="en-US" sz="2250" dirty="0"/>
              <a:t>HIPAA does not apply during MRO verification process</a:t>
            </a:r>
          </a:p>
          <a:p>
            <a:pPr marL="82296" indent="0">
              <a:buNone/>
            </a:pPr>
            <a:endParaRPr lang="en-US" sz="2250" dirty="0"/>
          </a:p>
          <a:p>
            <a:r>
              <a:rPr lang="en-US" sz="2250" dirty="0"/>
              <a:t>DO NOT need and MUST NOT attempt to obtain a donor’s permission:</a:t>
            </a:r>
          </a:p>
          <a:p>
            <a:pPr lvl="1"/>
            <a:r>
              <a:rPr lang="en-US" sz="2100" dirty="0"/>
              <a:t>To verify drug test results</a:t>
            </a:r>
          </a:p>
          <a:p>
            <a:pPr lvl="1"/>
            <a:r>
              <a:rPr lang="en-US" sz="2100" dirty="0"/>
              <a:t>For consultation with prescribing physician or pharmacist</a:t>
            </a:r>
          </a:p>
          <a:p>
            <a:pPr lvl="1"/>
            <a:r>
              <a:rPr lang="en-US" sz="2100" dirty="0"/>
              <a:t>To report results and fitness-for-duty concerns to employers</a:t>
            </a:r>
          </a:p>
          <a:p>
            <a:pPr lvl="1"/>
            <a:r>
              <a:rPr lang="en-US" sz="2100" dirty="0"/>
              <a:t>To consult with Substance Abuse Professional (SAP)</a:t>
            </a:r>
          </a:p>
        </p:txBody>
      </p:sp>
    </p:spTree>
    <p:extLst>
      <p:ext uri="{BB962C8B-B14F-4D97-AF65-F5344CB8AC3E}">
        <p14:creationId xmlns:p14="http://schemas.microsoft.com/office/powerpoint/2010/main" val="21547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B0413-B792-44AA-B5C4-238459D0C919}"/>
              </a:ext>
            </a:extLst>
          </p:cNvPr>
          <p:cNvSpPr>
            <a:spLocks noGrp="1"/>
          </p:cNvSpPr>
          <p:nvPr>
            <p:ph type="title"/>
          </p:nvPr>
        </p:nvSpPr>
        <p:spPr>
          <a:xfrm>
            <a:off x="457200" y="1744218"/>
            <a:ext cx="8229600" cy="800100"/>
          </a:xfrm>
        </p:spPr>
        <p:txBody>
          <a:bodyPr/>
          <a:lstStyle/>
          <a:p>
            <a:r>
              <a:rPr lang="en-US" b="1" dirty="0"/>
              <a:t>MRO Verification – Interview</a:t>
            </a:r>
            <a:endParaRPr lang="en-US" dirty="0"/>
          </a:p>
        </p:txBody>
      </p:sp>
      <p:sp>
        <p:nvSpPr>
          <p:cNvPr id="3" name="Content Placeholder 2">
            <a:extLst>
              <a:ext uri="{FF2B5EF4-FFF2-40B4-BE49-F238E27FC236}">
                <a16:creationId xmlns="" xmlns:a16="http://schemas.microsoft.com/office/drawing/2014/main" id="{A3219897-D529-46D0-A7F9-B804E6A8E8B0}"/>
              </a:ext>
            </a:extLst>
          </p:cNvPr>
          <p:cNvSpPr>
            <a:spLocks noGrp="1"/>
          </p:cNvSpPr>
          <p:nvPr>
            <p:ph idx="1"/>
          </p:nvPr>
        </p:nvSpPr>
        <p:spPr>
          <a:xfrm>
            <a:off x="457200" y="2544317"/>
            <a:ext cx="8229600" cy="3355580"/>
          </a:xfrm>
        </p:spPr>
        <p:txBody>
          <a:bodyPr>
            <a:normAutofit/>
          </a:bodyPr>
          <a:lstStyle/>
          <a:p>
            <a:pPr marL="468059" indent="-385763">
              <a:buFont typeface="+mj-lt"/>
              <a:buAutoNum type="arabicPeriod"/>
            </a:pPr>
            <a:r>
              <a:rPr lang="en-US" sz="2250" dirty="0"/>
              <a:t>Required to personally speak with donor</a:t>
            </a:r>
          </a:p>
          <a:p>
            <a:pPr marL="468059" indent="-385763">
              <a:buFont typeface="+mj-lt"/>
              <a:buAutoNum type="arabicPeriod"/>
            </a:pPr>
            <a:r>
              <a:rPr lang="en-US" sz="2250" dirty="0"/>
              <a:t>Explain verification interview process</a:t>
            </a:r>
          </a:p>
          <a:p>
            <a:pPr marL="468059" indent="-385763">
              <a:buFont typeface="+mj-lt"/>
              <a:buAutoNum type="arabicPeriod"/>
            </a:pPr>
            <a:r>
              <a:rPr lang="en-US" sz="2250" dirty="0"/>
              <a:t>Notify that employer will be notified of verified results and medical information affecting the performance of safety-sensitive duties </a:t>
            </a:r>
          </a:p>
          <a:p>
            <a:pPr marL="468059" indent="-385763">
              <a:buFont typeface="+mj-lt"/>
              <a:buAutoNum type="arabicPeriod"/>
            </a:pPr>
            <a:r>
              <a:rPr lang="en-US" sz="2250" dirty="0"/>
              <a:t>Notify of specific lab results</a:t>
            </a:r>
          </a:p>
          <a:p>
            <a:pPr marL="468059" indent="-385763">
              <a:buFont typeface="+mj-lt"/>
              <a:buAutoNum type="arabicPeriod"/>
            </a:pPr>
            <a:r>
              <a:rPr lang="en-US" sz="2250" dirty="0"/>
              <a:t>Request explanation (donor has burden of proof)</a:t>
            </a:r>
          </a:p>
          <a:p>
            <a:pPr marL="468059" indent="-385763">
              <a:buFont typeface="+mj-lt"/>
              <a:buAutoNum type="arabicPeriod"/>
            </a:pPr>
            <a:r>
              <a:rPr lang="en-US" sz="2250" dirty="0"/>
              <a:t>Notify of requirement for further evaluation, if indicated</a:t>
            </a:r>
          </a:p>
          <a:p>
            <a:pPr marL="468059" indent="-385763">
              <a:buFont typeface="+mj-lt"/>
              <a:buAutoNum type="arabicPeriod"/>
            </a:pPr>
            <a:endParaRPr lang="en-US" sz="2400" dirty="0"/>
          </a:p>
          <a:p>
            <a:pPr marL="468059" indent="-385763">
              <a:buFont typeface="+mj-lt"/>
              <a:buAutoNum type="arabicPeriod"/>
            </a:pPr>
            <a:endParaRPr lang="en-US" sz="2250" dirty="0"/>
          </a:p>
          <a:p>
            <a:pPr marL="82296" indent="0">
              <a:buNone/>
            </a:pPr>
            <a:endParaRPr lang="en-US" sz="2250" dirty="0"/>
          </a:p>
          <a:p>
            <a:endParaRPr lang="en-US" sz="2250" dirty="0"/>
          </a:p>
        </p:txBody>
      </p:sp>
    </p:spTree>
    <p:extLst>
      <p:ext uri="{BB962C8B-B14F-4D97-AF65-F5344CB8AC3E}">
        <p14:creationId xmlns:p14="http://schemas.microsoft.com/office/powerpoint/2010/main" val="269400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12" y="2879912"/>
            <a:ext cx="8229600" cy="802386"/>
          </a:xfrm>
        </p:spPr>
        <p:txBody>
          <a:bodyPr/>
          <a:lstStyle/>
          <a:p>
            <a:r>
              <a:rPr lang="en-US" b="1" dirty="0">
                <a:solidFill>
                  <a:srgbClr val="739A28"/>
                </a:solidFill>
              </a:rPr>
              <a:t>Verification and Reporting</a:t>
            </a:r>
          </a:p>
        </p:txBody>
      </p:sp>
    </p:spTree>
    <p:extLst>
      <p:ext uri="{BB962C8B-B14F-4D97-AF65-F5344CB8AC3E}">
        <p14:creationId xmlns:p14="http://schemas.microsoft.com/office/powerpoint/2010/main" val="30085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BF9F8E-0CF5-4133-96F8-D880426937AE}"/>
              </a:ext>
            </a:extLst>
          </p:cNvPr>
          <p:cNvSpPr>
            <a:spLocks noGrp="1"/>
          </p:cNvSpPr>
          <p:nvPr>
            <p:ph type="title"/>
          </p:nvPr>
        </p:nvSpPr>
        <p:spPr/>
        <p:txBody>
          <a:bodyPr/>
          <a:lstStyle/>
          <a:p>
            <a:r>
              <a:rPr lang="en-US" b="1" dirty="0"/>
              <a:t>MRO Verification</a:t>
            </a:r>
          </a:p>
        </p:txBody>
      </p:sp>
      <p:graphicFrame>
        <p:nvGraphicFramePr>
          <p:cNvPr id="5" name="Diagram 4"/>
          <p:cNvGraphicFramePr/>
          <p:nvPr>
            <p:extLst>
              <p:ext uri="{D42A27DB-BD31-4B8C-83A1-F6EECF244321}">
                <p14:modId xmlns:p14="http://schemas.microsoft.com/office/powerpoint/2010/main" val="2941555630"/>
              </p:ext>
            </p:extLst>
          </p:nvPr>
        </p:nvGraphicFramePr>
        <p:xfrm>
          <a:off x="824459" y="2209800"/>
          <a:ext cx="7674964" cy="4158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own Arrow 5"/>
          <p:cNvSpPr/>
          <p:nvPr/>
        </p:nvSpPr>
        <p:spPr>
          <a:xfrm rot="16200000">
            <a:off x="2463386" y="3126699"/>
            <a:ext cx="277318" cy="299803"/>
          </a:xfrm>
          <a:prstGeom prst="downArrow">
            <a:avLst/>
          </a:prstGeom>
          <a:solidFill>
            <a:srgbClr val="C1D4E9"/>
          </a:solidFill>
          <a:ln>
            <a:solidFill>
              <a:srgbClr val="AFC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21600000">
            <a:off x="1371600" y="3794531"/>
            <a:ext cx="351020" cy="408482"/>
          </a:xfrm>
          <a:prstGeom prst="downArrow">
            <a:avLst/>
          </a:prstGeom>
          <a:solidFill>
            <a:srgbClr val="C1D4E9"/>
          </a:solidFill>
          <a:ln>
            <a:solidFill>
              <a:srgbClr val="AFC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5080416" y="3120452"/>
            <a:ext cx="277318" cy="299803"/>
          </a:xfrm>
          <a:prstGeom prst="downArrow">
            <a:avLst/>
          </a:prstGeom>
          <a:solidFill>
            <a:srgbClr val="C1D4E9"/>
          </a:solidFill>
          <a:ln>
            <a:solidFill>
              <a:srgbClr val="AFC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18848881">
            <a:off x="6732942" y="4195234"/>
            <a:ext cx="352548" cy="394581"/>
          </a:xfrm>
          <a:prstGeom prst="downArrow">
            <a:avLst/>
          </a:prstGeom>
          <a:solidFill>
            <a:srgbClr val="C1D4E9"/>
          </a:solidFill>
          <a:ln>
            <a:solidFill>
              <a:srgbClr val="AFC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2538109">
            <a:off x="5405893" y="4202824"/>
            <a:ext cx="352548" cy="394581"/>
          </a:xfrm>
          <a:prstGeom prst="downArrow">
            <a:avLst/>
          </a:prstGeom>
          <a:solidFill>
            <a:srgbClr val="C1D4E9"/>
          </a:solidFill>
          <a:ln>
            <a:solidFill>
              <a:srgbClr val="AFC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73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9" y="2473878"/>
            <a:ext cx="8229600" cy="1909976"/>
          </a:xfrm>
        </p:spPr>
        <p:txBody>
          <a:bodyPr>
            <a:normAutofit/>
          </a:bodyPr>
          <a:lstStyle/>
          <a:p>
            <a:r>
              <a:rPr lang="en-US" b="1" dirty="0">
                <a:solidFill>
                  <a:srgbClr val="739A28"/>
                </a:solidFill>
              </a:rPr>
              <a:t>Medical Review Officer</a:t>
            </a:r>
            <a:endParaRPr lang="en-US" sz="2100" dirty="0">
              <a:solidFill>
                <a:srgbClr val="008000"/>
              </a:solidFill>
            </a:endParaRPr>
          </a:p>
        </p:txBody>
      </p:sp>
    </p:spTree>
    <p:extLst>
      <p:ext uri="{BB962C8B-B14F-4D97-AF65-F5344CB8AC3E}">
        <p14:creationId xmlns:p14="http://schemas.microsoft.com/office/powerpoint/2010/main" val="66571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C4CB3-0598-4EDC-AB72-6492131FDD52}"/>
              </a:ext>
            </a:extLst>
          </p:cNvPr>
          <p:cNvSpPr>
            <a:spLocks noGrp="1"/>
          </p:cNvSpPr>
          <p:nvPr>
            <p:ph type="title"/>
          </p:nvPr>
        </p:nvSpPr>
        <p:spPr/>
        <p:txBody>
          <a:bodyPr/>
          <a:lstStyle/>
          <a:p>
            <a:r>
              <a:rPr lang="en-US" b="1" dirty="0"/>
              <a:t>MRO Verification - Prescribed Medications</a:t>
            </a:r>
          </a:p>
        </p:txBody>
      </p:sp>
      <p:sp>
        <p:nvSpPr>
          <p:cNvPr id="3" name="Content Placeholder 2">
            <a:extLst>
              <a:ext uri="{FF2B5EF4-FFF2-40B4-BE49-F238E27FC236}">
                <a16:creationId xmlns="" xmlns:a16="http://schemas.microsoft.com/office/drawing/2014/main" id="{1F74518D-3270-4954-A28E-6E01B21038F5}"/>
              </a:ext>
            </a:extLst>
          </p:cNvPr>
          <p:cNvSpPr>
            <a:spLocks noGrp="1"/>
          </p:cNvSpPr>
          <p:nvPr>
            <p:ph idx="1"/>
          </p:nvPr>
        </p:nvSpPr>
        <p:spPr>
          <a:xfrm>
            <a:off x="457200" y="2544318"/>
            <a:ext cx="8229600" cy="3247020"/>
          </a:xfrm>
        </p:spPr>
        <p:txBody>
          <a:bodyPr>
            <a:normAutofit/>
          </a:bodyPr>
          <a:lstStyle/>
          <a:p>
            <a:pPr marL="82296" indent="0" algn="ctr">
              <a:buNone/>
            </a:pPr>
            <a:r>
              <a:rPr lang="en-US" sz="2250" u="sng" dirty="0"/>
              <a:t>Verify Prescription is Legally Valid &amp; Medically Necessary</a:t>
            </a:r>
          </a:p>
          <a:p>
            <a:pPr marL="82296" indent="0" algn="ctr">
              <a:buNone/>
            </a:pPr>
            <a:r>
              <a:rPr lang="en-US" sz="2250" dirty="0"/>
              <a:t> </a:t>
            </a:r>
          </a:p>
          <a:p>
            <a:r>
              <a:rPr lang="en-US" dirty="0"/>
              <a:t>Verify authenticity of prescription with pharmacist or treating physician</a:t>
            </a:r>
          </a:p>
          <a:p>
            <a:endParaRPr lang="en-US" dirty="0"/>
          </a:p>
          <a:p>
            <a:r>
              <a:rPr lang="en-US" dirty="0"/>
              <a:t>No guidance on length of time a prescription is valid after issuance</a:t>
            </a:r>
          </a:p>
          <a:p>
            <a:endParaRPr lang="en-US" dirty="0"/>
          </a:p>
          <a:p>
            <a:r>
              <a:rPr lang="en-US" dirty="0"/>
              <a:t>Notify donor of up to 5 days to have the prescribing provider make contact (with MRO) to discuss concerns of safety risk</a:t>
            </a:r>
          </a:p>
          <a:p>
            <a:pPr marL="82296" indent="0">
              <a:buNone/>
            </a:pPr>
            <a:endParaRPr lang="en-US" dirty="0"/>
          </a:p>
          <a:p>
            <a:pPr marL="308610" lvl="1" indent="0">
              <a:buNone/>
            </a:pPr>
            <a:endParaRPr lang="en-US" sz="2100" dirty="0"/>
          </a:p>
          <a:p>
            <a:pPr marL="308610" lvl="1" indent="0">
              <a:buNone/>
            </a:pPr>
            <a:endParaRPr lang="en-US" sz="2100" dirty="0"/>
          </a:p>
          <a:p>
            <a:pPr marL="308610" lvl="1" indent="0">
              <a:buNone/>
            </a:pPr>
            <a:endParaRPr lang="en-US" sz="2100" dirty="0"/>
          </a:p>
        </p:txBody>
      </p:sp>
    </p:spTree>
    <p:extLst>
      <p:ext uri="{BB962C8B-B14F-4D97-AF65-F5344CB8AC3E}">
        <p14:creationId xmlns:p14="http://schemas.microsoft.com/office/powerpoint/2010/main" val="365523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Legitimate Treatment Examples</a:t>
            </a:r>
            <a:endParaRPr lang="en-US" dirty="0"/>
          </a:p>
        </p:txBody>
      </p:sp>
      <p:sp>
        <p:nvSpPr>
          <p:cNvPr id="3" name="Content Placeholder 2"/>
          <p:cNvSpPr>
            <a:spLocks noGrp="1"/>
          </p:cNvSpPr>
          <p:nvPr>
            <p:ph idx="1"/>
          </p:nvPr>
        </p:nvSpPr>
        <p:spPr/>
        <p:txBody>
          <a:bodyPr>
            <a:normAutofit/>
          </a:bodyPr>
          <a:lstStyle/>
          <a:p>
            <a:pPr marL="82296" indent="0" algn="ctr">
              <a:buNone/>
            </a:pPr>
            <a:r>
              <a:rPr lang="en-US" sz="2250" u="sng" dirty="0"/>
              <a:t>Lab Confirmed Positive and Verified MRO Negative </a:t>
            </a:r>
          </a:p>
          <a:p>
            <a:pPr marL="82296" indent="0" algn="ctr">
              <a:buNone/>
            </a:pPr>
            <a:endParaRPr lang="en-US" dirty="0"/>
          </a:p>
          <a:p>
            <a:r>
              <a:rPr lang="en-US" dirty="0"/>
              <a:t>Codeine prescriptions for coughing and/or pain</a:t>
            </a:r>
          </a:p>
          <a:p>
            <a:pPr marL="82296" indent="0">
              <a:buNone/>
            </a:pPr>
            <a:endParaRPr lang="en-US" dirty="0"/>
          </a:p>
          <a:p>
            <a:r>
              <a:rPr lang="en-US" dirty="0"/>
              <a:t>Narcotic analgesics prescribed for pain</a:t>
            </a:r>
          </a:p>
          <a:p>
            <a:pPr marL="82296" indent="0">
              <a:buNone/>
            </a:pPr>
            <a:endParaRPr lang="en-US" sz="3000" dirty="0"/>
          </a:p>
          <a:p>
            <a:r>
              <a:rPr lang="en-US" dirty="0"/>
              <a:t>Prescribed tetrahydrocannabinol (cancer, AIDS, anorexia)</a:t>
            </a:r>
          </a:p>
          <a:p>
            <a:endParaRPr lang="en-US" dirty="0"/>
          </a:p>
          <a:p>
            <a:r>
              <a:rPr lang="en-US" dirty="0"/>
              <a:t>Prescribed cocaine as a topical or anesthetic</a:t>
            </a:r>
            <a:endParaRPr lang="en-US" sz="3000" dirty="0"/>
          </a:p>
          <a:p>
            <a:endParaRPr lang="en-US" dirty="0"/>
          </a:p>
        </p:txBody>
      </p:sp>
    </p:spTree>
    <p:extLst>
      <p:ext uri="{BB962C8B-B14F-4D97-AF65-F5344CB8AC3E}">
        <p14:creationId xmlns:p14="http://schemas.microsoft.com/office/powerpoint/2010/main" val="177397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452380-0204-4D32-B117-01E49EC0A55C}"/>
              </a:ext>
            </a:extLst>
          </p:cNvPr>
          <p:cNvSpPr>
            <a:spLocks noGrp="1"/>
          </p:cNvSpPr>
          <p:nvPr>
            <p:ph type="title"/>
          </p:nvPr>
        </p:nvSpPr>
        <p:spPr/>
        <p:txBody>
          <a:bodyPr/>
          <a:lstStyle/>
          <a:p>
            <a:r>
              <a:rPr lang="en-US" b="1" dirty="0"/>
              <a:t>5-Day Waiting for Prescription Review</a:t>
            </a:r>
          </a:p>
        </p:txBody>
      </p:sp>
      <p:sp>
        <p:nvSpPr>
          <p:cNvPr id="3" name="Content Placeholder 2">
            <a:extLst>
              <a:ext uri="{FF2B5EF4-FFF2-40B4-BE49-F238E27FC236}">
                <a16:creationId xmlns="" xmlns:a16="http://schemas.microsoft.com/office/drawing/2014/main" id="{35FD1B50-B50E-456C-A41C-2C816D2F9CF3}"/>
              </a:ext>
            </a:extLst>
          </p:cNvPr>
          <p:cNvSpPr>
            <a:spLocks noGrp="1"/>
          </p:cNvSpPr>
          <p:nvPr>
            <p:ph idx="1"/>
          </p:nvPr>
        </p:nvSpPr>
        <p:spPr>
          <a:xfrm>
            <a:off x="457200" y="2544319"/>
            <a:ext cx="8229600" cy="3269969"/>
          </a:xfrm>
        </p:spPr>
        <p:txBody>
          <a:bodyPr>
            <a:normAutofit/>
          </a:bodyPr>
          <a:lstStyle/>
          <a:p>
            <a:r>
              <a:rPr lang="en-US" sz="2250" dirty="0"/>
              <a:t>Legitimate Prescription for Controlled Dangerous Substance (CDS)</a:t>
            </a:r>
          </a:p>
          <a:p>
            <a:pPr lvl="1"/>
            <a:r>
              <a:rPr lang="en-US" sz="2100" dirty="0"/>
              <a:t>Immediately report verified MRO negative result to employer</a:t>
            </a:r>
            <a:endParaRPr lang="en-US" dirty="0"/>
          </a:p>
          <a:p>
            <a:pPr marL="308610" lvl="1" indent="0">
              <a:buNone/>
            </a:pPr>
            <a:endParaRPr lang="en-US" dirty="0"/>
          </a:p>
          <a:p>
            <a:r>
              <a:rPr lang="en-US" sz="2250" dirty="0"/>
              <a:t>Legitimate Prescription for CDS BUT Concern</a:t>
            </a:r>
          </a:p>
          <a:p>
            <a:pPr lvl="1"/>
            <a:r>
              <a:rPr lang="en-US" dirty="0"/>
              <a:t>Allow up to 5 days from date of report of verified negative result for donor to have prescribing physician contact MRO to determine if medication can be changed to one that does not make donor medically unqualified or pose a significant safety risk</a:t>
            </a:r>
          </a:p>
          <a:p>
            <a:endParaRPr lang="en-US" dirty="0"/>
          </a:p>
        </p:txBody>
      </p:sp>
    </p:spTree>
    <p:extLst>
      <p:ext uri="{BB962C8B-B14F-4D97-AF65-F5344CB8AC3E}">
        <p14:creationId xmlns:p14="http://schemas.microsoft.com/office/powerpoint/2010/main" val="10042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DC401A-BD8D-4C40-84F3-D06D43AD7218}"/>
              </a:ext>
            </a:extLst>
          </p:cNvPr>
          <p:cNvSpPr>
            <a:spLocks noGrp="1"/>
          </p:cNvSpPr>
          <p:nvPr>
            <p:ph type="title"/>
          </p:nvPr>
        </p:nvSpPr>
        <p:spPr/>
        <p:txBody>
          <a:bodyPr/>
          <a:lstStyle/>
          <a:p>
            <a:r>
              <a:rPr lang="en-US" b="1" dirty="0"/>
              <a:t>Fitness-for-Duty</a:t>
            </a:r>
          </a:p>
        </p:txBody>
      </p:sp>
      <p:sp>
        <p:nvSpPr>
          <p:cNvPr id="3" name="Content Placeholder 2">
            <a:extLst>
              <a:ext uri="{FF2B5EF4-FFF2-40B4-BE49-F238E27FC236}">
                <a16:creationId xmlns="" xmlns:a16="http://schemas.microsoft.com/office/drawing/2014/main" id="{D9026F60-C0B1-4452-B9B5-15D2C3B5EFCF}"/>
              </a:ext>
            </a:extLst>
          </p:cNvPr>
          <p:cNvSpPr>
            <a:spLocks noGrp="1"/>
          </p:cNvSpPr>
          <p:nvPr>
            <p:ph idx="1"/>
          </p:nvPr>
        </p:nvSpPr>
        <p:spPr>
          <a:xfrm>
            <a:off x="457200" y="2544318"/>
            <a:ext cx="8229600" cy="3373241"/>
          </a:xfrm>
        </p:spPr>
        <p:txBody>
          <a:bodyPr>
            <a:normAutofit fontScale="92500"/>
          </a:bodyPr>
          <a:lstStyle/>
          <a:p>
            <a:r>
              <a:rPr lang="en-US" sz="2400" dirty="0"/>
              <a:t>MRO is always responsible to raise fitness-for-duty consideration</a:t>
            </a:r>
          </a:p>
          <a:p>
            <a:endParaRPr lang="en-US" sz="2400" dirty="0"/>
          </a:p>
          <a:p>
            <a:r>
              <a:rPr lang="en-US" sz="2400" dirty="0"/>
              <a:t>Notify employer immediately (5-day rule inapplicable)</a:t>
            </a:r>
          </a:p>
          <a:p>
            <a:pPr lvl="1"/>
            <a:r>
              <a:rPr lang="en-US" sz="2100" dirty="0"/>
              <a:t>Donor declines to have prescribing physician speak with MRO</a:t>
            </a:r>
          </a:p>
          <a:p>
            <a:pPr lvl="1"/>
            <a:r>
              <a:rPr lang="en-US" sz="2100" dirty="0"/>
              <a:t>Prescribing physician speaks with MRO, but safety risk remains unresolved</a:t>
            </a:r>
          </a:p>
          <a:p>
            <a:pPr lvl="1"/>
            <a:r>
              <a:rPr lang="en-US" sz="2100" dirty="0"/>
              <a:t>Donor discloses medical condition that would result in donor being medically unqualified</a:t>
            </a:r>
          </a:p>
          <a:p>
            <a:pPr marL="308610" lvl="1" indent="0">
              <a:buNone/>
            </a:pPr>
            <a:endParaRPr lang="en-US" sz="2100" dirty="0"/>
          </a:p>
          <a:p>
            <a:pPr marL="308610" lvl="1" indent="0" algn="ctr">
              <a:buNone/>
            </a:pPr>
            <a:r>
              <a:rPr lang="en-US" b="1" dirty="0"/>
              <a:t>Note:  Donor’s explanation remains confidential if valid medical reason for prescription AND no concerns for fitness-for-duty</a:t>
            </a:r>
          </a:p>
          <a:p>
            <a:pPr marL="308610" lvl="1" indent="0">
              <a:buNone/>
            </a:pPr>
            <a:endParaRPr lang="en-US" dirty="0"/>
          </a:p>
          <a:p>
            <a:pPr lvl="1"/>
            <a:endParaRPr lang="en-US" dirty="0"/>
          </a:p>
        </p:txBody>
      </p:sp>
    </p:spTree>
    <p:extLst>
      <p:ext uri="{BB962C8B-B14F-4D97-AF65-F5344CB8AC3E}">
        <p14:creationId xmlns:p14="http://schemas.microsoft.com/office/powerpoint/2010/main" val="126442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2089"/>
            <a:ext cx="8229600" cy="800100"/>
          </a:xfrm>
        </p:spPr>
        <p:txBody>
          <a:bodyPr/>
          <a:lstStyle/>
          <a:p>
            <a:r>
              <a:rPr lang="en-US" b="1" dirty="0"/>
              <a:t>Methamphetamines</a:t>
            </a:r>
          </a:p>
        </p:txBody>
      </p:sp>
      <p:sp>
        <p:nvSpPr>
          <p:cNvPr id="3" name="Content Placeholder 2"/>
          <p:cNvSpPr>
            <a:spLocks noGrp="1"/>
          </p:cNvSpPr>
          <p:nvPr>
            <p:ph idx="1"/>
          </p:nvPr>
        </p:nvSpPr>
        <p:spPr>
          <a:xfrm>
            <a:off x="457200" y="2544318"/>
            <a:ext cx="8541124" cy="3243834"/>
          </a:xfrm>
        </p:spPr>
        <p:txBody>
          <a:bodyPr>
            <a:normAutofit/>
          </a:bodyPr>
          <a:lstStyle/>
          <a:p>
            <a:pPr marL="82296" indent="0" algn="ctr">
              <a:buNone/>
            </a:pPr>
            <a:r>
              <a:rPr lang="en-US" sz="2250" u="sng" dirty="0"/>
              <a:t>Amphetamine Positive</a:t>
            </a:r>
          </a:p>
          <a:p>
            <a:pPr marL="82296" indent="0" algn="ctr">
              <a:buNone/>
            </a:pPr>
            <a:endParaRPr lang="en-US" sz="2250" u="sng" dirty="0"/>
          </a:p>
          <a:p>
            <a:r>
              <a:rPr lang="en-US" dirty="0"/>
              <a:t>Methamphetamine Negative</a:t>
            </a:r>
          </a:p>
          <a:p>
            <a:pPr lvl="1">
              <a:buFont typeface="Wingdings" charset="2"/>
              <a:buChar char="Ø"/>
            </a:pPr>
            <a:r>
              <a:rPr lang="en-US" dirty="0"/>
              <a:t>Use of amphetamine/drug metabolized to amphetamine</a:t>
            </a:r>
          </a:p>
          <a:p>
            <a:pPr marL="308610" lvl="1" indent="0">
              <a:buNone/>
            </a:pPr>
            <a:endParaRPr lang="en-US" dirty="0"/>
          </a:p>
          <a:p>
            <a:r>
              <a:rPr lang="en-US" b="1" dirty="0"/>
              <a:t>Methamphetamine Positive </a:t>
            </a:r>
            <a:r>
              <a:rPr lang="mr-IN" b="1" dirty="0"/>
              <a:t>–</a:t>
            </a:r>
            <a:r>
              <a:rPr lang="en-US" b="1" dirty="0"/>
              <a:t> </a:t>
            </a:r>
            <a:r>
              <a:rPr lang="en-US" i="1" dirty="0">
                <a:latin typeface="Brush Script MT Italic"/>
                <a:cs typeface="Brush Script MT Italic"/>
              </a:rPr>
              <a:t>d</a:t>
            </a:r>
            <a:r>
              <a:rPr lang="en-US" i="1" dirty="0"/>
              <a:t> </a:t>
            </a:r>
            <a:r>
              <a:rPr lang="en-US" dirty="0"/>
              <a:t>and </a:t>
            </a:r>
            <a:r>
              <a:rPr lang="en-US" i="1" dirty="0">
                <a:latin typeface="Brush Script MT Italic"/>
                <a:cs typeface="Brush Script MT Italic"/>
              </a:rPr>
              <a:t>l</a:t>
            </a:r>
            <a:r>
              <a:rPr lang="en-US" dirty="0"/>
              <a:t> enantiomers</a:t>
            </a:r>
          </a:p>
          <a:p>
            <a:pPr lvl="1"/>
            <a:r>
              <a:rPr lang="en-US" i="1" dirty="0">
                <a:latin typeface="Brush Script MT Italic"/>
                <a:cs typeface="Brush Script MT Italic"/>
              </a:rPr>
              <a:t>l </a:t>
            </a:r>
            <a:r>
              <a:rPr lang="en-US" dirty="0"/>
              <a:t>-methamphetamine corresponds with OTC nasal inhalers (Vicks) or selegiline</a:t>
            </a:r>
          </a:p>
          <a:p>
            <a:pPr lvl="2"/>
            <a:r>
              <a:rPr lang="en-US" dirty="0"/>
              <a:t>80/20 guideline: &gt;80%  </a:t>
            </a:r>
            <a:r>
              <a:rPr lang="en-US" i="1" dirty="0">
                <a:latin typeface="Brush Script MT Italic"/>
                <a:cs typeface="Brush Script MT Italic"/>
              </a:rPr>
              <a:t>l </a:t>
            </a:r>
            <a:r>
              <a:rPr lang="en-US" dirty="0"/>
              <a:t>-methamphetamine is consistent with Vicks                             &gt;20% </a:t>
            </a:r>
            <a:r>
              <a:rPr lang="en-US" i="1" dirty="0">
                <a:latin typeface="Brush Script MT Italic"/>
                <a:cs typeface="Brush Script MT Italic"/>
              </a:rPr>
              <a:t>d </a:t>
            </a:r>
            <a:r>
              <a:rPr lang="en-US" dirty="0"/>
              <a:t>-methamphetamine is consistent with prescription or illicit drug</a:t>
            </a:r>
          </a:p>
          <a:p>
            <a:pPr marL="308610" lvl="1" indent="0">
              <a:buNone/>
            </a:pPr>
            <a:endParaRPr lang="en-US" dirty="0"/>
          </a:p>
        </p:txBody>
      </p:sp>
    </p:spTree>
    <p:extLst>
      <p:ext uri="{BB962C8B-B14F-4D97-AF65-F5344CB8AC3E}">
        <p14:creationId xmlns:p14="http://schemas.microsoft.com/office/powerpoint/2010/main" val="24173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Opioids</a:t>
            </a:r>
            <a:endParaRPr lang="en-US" b="1" dirty="0">
              <a:solidFill>
                <a:srgbClr val="008000"/>
              </a:solidFill>
            </a:endParaRPr>
          </a:p>
        </p:txBody>
      </p:sp>
      <p:sp>
        <p:nvSpPr>
          <p:cNvPr id="3" name="Content Placeholder 2"/>
          <p:cNvSpPr>
            <a:spLocks noGrp="1"/>
          </p:cNvSpPr>
          <p:nvPr>
            <p:ph idx="1"/>
          </p:nvPr>
        </p:nvSpPr>
        <p:spPr>
          <a:xfrm>
            <a:off x="457200" y="2544318"/>
            <a:ext cx="8229600" cy="3243834"/>
          </a:xfrm>
        </p:spPr>
        <p:txBody>
          <a:bodyPr>
            <a:normAutofit lnSpcReduction="10000"/>
          </a:bodyPr>
          <a:lstStyle/>
          <a:p>
            <a:r>
              <a:rPr lang="en-US" dirty="0"/>
              <a:t>6-acetylmorphine (6-AM) is always verified as positive (heroin)</a:t>
            </a:r>
          </a:p>
          <a:p>
            <a:pPr marL="82296" indent="0">
              <a:buNone/>
            </a:pPr>
            <a:endParaRPr lang="en-US" dirty="0"/>
          </a:p>
          <a:p>
            <a:r>
              <a:rPr lang="en-US" dirty="0"/>
              <a:t>Morphine or codeine confirmed at </a:t>
            </a:r>
            <a:r>
              <a:rPr lang="en-US" u="sng" dirty="0"/>
              <a:t>&gt;</a:t>
            </a:r>
            <a:r>
              <a:rPr lang="en-US" dirty="0"/>
              <a:t> 15,000 ng/ml </a:t>
            </a:r>
          </a:p>
          <a:p>
            <a:pPr lvl="1"/>
            <a:r>
              <a:rPr lang="en-US" dirty="0"/>
              <a:t>MRO negative if:  legitimate medical explanation (NOT poppy seeds)</a:t>
            </a:r>
          </a:p>
          <a:p>
            <a:pPr lvl="1"/>
            <a:r>
              <a:rPr lang="en-US" dirty="0"/>
              <a:t>MRO positive if:  no medical explanation, clinical evidence of unauthorized use</a:t>
            </a:r>
          </a:p>
          <a:p>
            <a:pPr lvl="2"/>
            <a:r>
              <a:rPr lang="en-US" dirty="0"/>
              <a:t>Face-to-face examination</a:t>
            </a:r>
          </a:p>
          <a:p>
            <a:pPr marL="528066" lvl="2" indent="0">
              <a:buNone/>
            </a:pPr>
            <a:endParaRPr lang="en-US" dirty="0"/>
          </a:p>
          <a:p>
            <a:r>
              <a:rPr lang="en-US" dirty="0"/>
              <a:t>Morphine or codeine confirmed at &lt; 15,000 ng/ml </a:t>
            </a:r>
          </a:p>
          <a:p>
            <a:pPr lvl="1"/>
            <a:r>
              <a:rPr lang="en-US" b="1" dirty="0"/>
              <a:t>MRO has burden of proof to show unauthorized use</a:t>
            </a:r>
          </a:p>
          <a:p>
            <a:pPr marL="528066" lvl="2" indent="0">
              <a:buNone/>
            </a:pPr>
            <a:endParaRPr lang="en-US" dirty="0"/>
          </a:p>
        </p:txBody>
      </p:sp>
    </p:spTree>
    <p:extLst>
      <p:ext uri="{BB962C8B-B14F-4D97-AF65-F5344CB8AC3E}">
        <p14:creationId xmlns:p14="http://schemas.microsoft.com/office/powerpoint/2010/main" val="5530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Marijuana</a:t>
            </a:r>
          </a:p>
        </p:txBody>
      </p:sp>
      <p:sp>
        <p:nvSpPr>
          <p:cNvPr id="3" name="Content Placeholder 2"/>
          <p:cNvSpPr>
            <a:spLocks noGrp="1"/>
          </p:cNvSpPr>
          <p:nvPr>
            <p:ph idx="1"/>
          </p:nvPr>
        </p:nvSpPr>
        <p:spPr>
          <a:xfrm>
            <a:off x="457200" y="2544318"/>
            <a:ext cx="8353168" cy="3366785"/>
          </a:xfrm>
        </p:spPr>
        <p:txBody>
          <a:bodyPr>
            <a:normAutofit lnSpcReduction="10000"/>
          </a:bodyPr>
          <a:lstStyle/>
          <a:p>
            <a:r>
              <a:rPr lang="en-US" dirty="0"/>
              <a:t>MRO must not verify a test as negative based on medical marijuana regardless of state laws</a:t>
            </a:r>
          </a:p>
          <a:p>
            <a:pPr marL="82296" indent="0">
              <a:buNone/>
            </a:pPr>
            <a:endParaRPr lang="en-US" dirty="0"/>
          </a:p>
          <a:p>
            <a:r>
              <a:rPr lang="en-US" dirty="0"/>
              <a:t>Do not accept use of hemp, CBD, or any marijuana-related product as basis for MRO negative verification</a:t>
            </a:r>
          </a:p>
          <a:p>
            <a:pPr marL="82296" indent="0">
              <a:buNone/>
            </a:pPr>
            <a:endParaRPr lang="en-US" dirty="0"/>
          </a:p>
          <a:p>
            <a:r>
              <a:rPr lang="en-US" dirty="0"/>
              <a:t>THC-V Testing</a:t>
            </a:r>
          </a:p>
          <a:p>
            <a:pPr lvl="1"/>
            <a:r>
              <a:rPr lang="en-US" dirty="0"/>
              <a:t>GC/MS testing for THCV metabolite </a:t>
            </a:r>
          </a:p>
          <a:p>
            <a:pPr lvl="1"/>
            <a:r>
              <a:rPr lang="en-US" dirty="0"/>
              <a:t>Presence indicates herbal versus pharmaceutical THC (Marinol/dronabinol)   </a:t>
            </a:r>
            <a:r>
              <a:rPr lang="en-US" i="1" dirty="0"/>
              <a:t>(absence does not disprove herbal marijuana)</a:t>
            </a:r>
          </a:p>
        </p:txBody>
      </p:sp>
    </p:spTree>
    <p:extLst>
      <p:ext uri="{BB962C8B-B14F-4D97-AF65-F5344CB8AC3E}">
        <p14:creationId xmlns:p14="http://schemas.microsoft.com/office/powerpoint/2010/main" val="393872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Negative Dilute Specimen</a:t>
            </a:r>
          </a:p>
        </p:txBody>
      </p:sp>
      <p:sp>
        <p:nvSpPr>
          <p:cNvPr id="3" name="Content Placeholder 2"/>
          <p:cNvSpPr>
            <a:spLocks noGrp="1"/>
          </p:cNvSpPr>
          <p:nvPr>
            <p:ph idx="1"/>
          </p:nvPr>
        </p:nvSpPr>
        <p:spPr>
          <a:xfrm>
            <a:off x="457200" y="2544318"/>
            <a:ext cx="8452022" cy="3243834"/>
          </a:xfrm>
        </p:spPr>
        <p:txBody>
          <a:bodyPr>
            <a:normAutofit/>
          </a:bodyPr>
          <a:lstStyle/>
          <a:p>
            <a:pPr marL="82296" indent="0">
              <a:buNone/>
            </a:pPr>
            <a:r>
              <a:rPr lang="en-US" u="sng" dirty="0"/>
              <a:t>Creatinine &gt;= 2 and &lt; 20 mg/dL </a:t>
            </a:r>
            <a:r>
              <a:rPr lang="en-US" b="1" u="sng" dirty="0"/>
              <a:t>AND</a:t>
            </a:r>
            <a:r>
              <a:rPr lang="en-US" u="sng" dirty="0"/>
              <a:t> Specific Gravity &gt; 1.0010 and &lt; 1.0030</a:t>
            </a:r>
          </a:p>
          <a:p>
            <a:pPr marL="82296" indent="0" algn="ctr">
              <a:buNone/>
            </a:pPr>
            <a:endParaRPr lang="en-US" u="sng" dirty="0"/>
          </a:p>
          <a:p>
            <a:r>
              <a:rPr lang="en-US" dirty="0"/>
              <a:t>Verification</a:t>
            </a:r>
          </a:p>
          <a:p>
            <a:pPr lvl="1"/>
            <a:r>
              <a:rPr lang="en-US" b="1" dirty="0"/>
              <a:t>Negative</a:t>
            </a:r>
            <a:r>
              <a:rPr lang="en-US" dirty="0"/>
              <a:t> AND </a:t>
            </a:r>
            <a:r>
              <a:rPr lang="en-US" b="1" dirty="0"/>
              <a:t>Dilute</a:t>
            </a:r>
          </a:p>
          <a:p>
            <a:pPr lvl="1"/>
            <a:r>
              <a:rPr lang="en-US" dirty="0"/>
              <a:t>Remarks</a:t>
            </a:r>
          </a:p>
          <a:p>
            <a:pPr lvl="2"/>
            <a:r>
              <a:rPr lang="en-US" i="1" dirty="0"/>
              <a:t>Recollect ASAP </a:t>
            </a:r>
            <a:r>
              <a:rPr lang="mr-IN" i="1" dirty="0"/>
              <a:t>–</a:t>
            </a:r>
            <a:r>
              <a:rPr lang="en-US" i="1" dirty="0"/>
              <a:t> </a:t>
            </a:r>
            <a:r>
              <a:rPr lang="en-US" dirty="0"/>
              <a:t>employers option</a:t>
            </a:r>
          </a:p>
          <a:p>
            <a:pPr lvl="2"/>
            <a:r>
              <a:rPr lang="en-US" i="1" dirty="0"/>
              <a:t>Recollect ASAP under </a:t>
            </a:r>
            <a:r>
              <a:rPr lang="en-US" b="1" i="1" dirty="0"/>
              <a:t>direct observation </a:t>
            </a:r>
            <a:r>
              <a:rPr lang="en-US" dirty="0"/>
              <a:t>when</a:t>
            </a:r>
            <a:r>
              <a:rPr lang="en-US" b="1" i="1" dirty="0"/>
              <a:t> </a:t>
            </a:r>
            <a:r>
              <a:rPr lang="en-US" dirty="0"/>
              <a:t>Cr &lt; 5 mg/dL</a:t>
            </a:r>
            <a:endParaRPr lang="en-US" b="1" dirty="0"/>
          </a:p>
          <a:p>
            <a:pPr marL="308610" lvl="1" indent="0">
              <a:buNone/>
            </a:pPr>
            <a:endParaRPr lang="en-US" dirty="0"/>
          </a:p>
        </p:txBody>
      </p:sp>
    </p:spTree>
    <p:extLst>
      <p:ext uri="{BB962C8B-B14F-4D97-AF65-F5344CB8AC3E}">
        <p14:creationId xmlns:p14="http://schemas.microsoft.com/office/powerpoint/2010/main" val="107489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Invalid Specimen</a:t>
            </a:r>
          </a:p>
        </p:txBody>
      </p:sp>
      <p:sp>
        <p:nvSpPr>
          <p:cNvPr id="3" name="Content Placeholder 2"/>
          <p:cNvSpPr>
            <a:spLocks noGrp="1"/>
          </p:cNvSpPr>
          <p:nvPr>
            <p:ph idx="1"/>
          </p:nvPr>
        </p:nvSpPr>
        <p:spPr/>
        <p:txBody>
          <a:bodyPr>
            <a:normAutofit/>
          </a:bodyPr>
          <a:lstStyle/>
          <a:p>
            <a:r>
              <a:rPr lang="en-US" dirty="0"/>
              <a:t>Discuss with certifying scientist</a:t>
            </a:r>
          </a:p>
          <a:p>
            <a:pPr lvl="1"/>
            <a:r>
              <a:rPr lang="en-US" dirty="0"/>
              <a:t>Oxidant activity</a:t>
            </a:r>
          </a:p>
          <a:p>
            <a:pPr lvl="1"/>
            <a:r>
              <a:rPr lang="en-US" dirty="0"/>
              <a:t>Abnormal pH </a:t>
            </a:r>
            <a:r>
              <a:rPr lang="en-US" u="sng" dirty="0"/>
              <a:t>&gt;</a:t>
            </a:r>
            <a:r>
              <a:rPr lang="en-US" dirty="0"/>
              <a:t> 3 and &lt; 4.5 or </a:t>
            </a:r>
            <a:r>
              <a:rPr lang="en-US" u="sng" dirty="0"/>
              <a:t>&gt;</a:t>
            </a:r>
            <a:r>
              <a:rPr lang="en-US" dirty="0"/>
              <a:t> 9 and &lt; 11</a:t>
            </a:r>
          </a:p>
          <a:p>
            <a:pPr lvl="2"/>
            <a:r>
              <a:rPr lang="en-US" dirty="0"/>
              <a:t>Exception for pH &gt; 9.0 and </a:t>
            </a:r>
            <a:r>
              <a:rPr lang="en-US" u="sng" dirty="0"/>
              <a:t>&lt;</a:t>
            </a:r>
            <a:r>
              <a:rPr lang="en-US" dirty="0"/>
              <a:t> 9.5: if more than one day between collection and lab receipt and specimen was subject to warm temperature</a:t>
            </a:r>
          </a:p>
          <a:p>
            <a:pPr lvl="1"/>
            <a:r>
              <a:rPr lang="en-US" dirty="0"/>
              <a:t>Low creatinine (&lt; 2 mg/dL) </a:t>
            </a:r>
            <a:r>
              <a:rPr lang="en-US" b="1" dirty="0"/>
              <a:t>OR</a:t>
            </a:r>
            <a:r>
              <a:rPr lang="en-US" dirty="0"/>
              <a:t> low specific gravity (</a:t>
            </a:r>
            <a:r>
              <a:rPr lang="en-US" u="sng" dirty="0"/>
              <a:t>&lt;</a:t>
            </a:r>
            <a:r>
              <a:rPr lang="en-US" dirty="0"/>
              <a:t> 1.0010)</a:t>
            </a:r>
          </a:p>
          <a:p>
            <a:pPr lvl="1"/>
            <a:r>
              <a:rPr lang="en-US" dirty="0"/>
              <a:t>Abnormal physical characteristics (foaming or color)</a:t>
            </a:r>
          </a:p>
          <a:p>
            <a:pPr lvl="2"/>
            <a:r>
              <a:rPr lang="en-US" dirty="0"/>
              <a:t>Red - menstrual blood</a:t>
            </a:r>
          </a:p>
          <a:p>
            <a:pPr lvl="2"/>
            <a:r>
              <a:rPr lang="en-US" dirty="0"/>
              <a:t>Blue/Green </a:t>
            </a:r>
            <a:r>
              <a:rPr lang="mr-IN" dirty="0"/>
              <a:t>–</a:t>
            </a:r>
            <a:r>
              <a:rPr lang="en-US" dirty="0"/>
              <a:t> amitriptyline, indomethacin, methanamine, doxorubicin</a:t>
            </a:r>
          </a:p>
          <a:p>
            <a:pPr lvl="2"/>
            <a:r>
              <a:rPr lang="en-US" dirty="0"/>
              <a:t>Orange </a:t>
            </a:r>
            <a:r>
              <a:rPr lang="mr-IN" dirty="0"/>
              <a:t>–</a:t>
            </a:r>
            <a:r>
              <a:rPr lang="en-US" dirty="0"/>
              <a:t> pyridium, rifampin, laxatives, warfarin</a:t>
            </a:r>
          </a:p>
        </p:txBody>
      </p:sp>
    </p:spTree>
    <p:extLst>
      <p:ext uri="{BB962C8B-B14F-4D97-AF65-F5344CB8AC3E}">
        <p14:creationId xmlns:p14="http://schemas.microsoft.com/office/powerpoint/2010/main" val="248922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Invalid Specimen</a:t>
            </a:r>
          </a:p>
        </p:txBody>
      </p:sp>
      <p:sp>
        <p:nvSpPr>
          <p:cNvPr id="3" name="Content Placeholder 2"/>
          <p:cNvSpPr>
            <a:spLocks noGrp="1"/>
          </p:cNvSpPr>
          <p:nvPr>
            <p:ph idx="1"/>
          </p:nvPr>
        </p:nvSpPr>
        <p:spPr>
          <a:xfrm>
            <a:off x="457200" y="2544318"/>
            <a:ext cx="8417860" cy="3243834"/>
          </a:xfrm>
        </p:spPr>
        <p:txBody>
          <a:bodyPr>
            <a:normAutofit fontScale="92500" lnSpcReduction="10000"/>
          </a:bodyPr>
          <a:lstStyle/>
          <a:p>
            <a:r>
              <a:rPr lang="en-US" sz="2250" dirty="0"/>
              <a:t>Verification</a:t>
            </a:r>
          </a:p>
          <a:p>
            <a:pPr marL="308610" lvl="1" indent="0">
              <a:buNone/>
            </a:pPr>
            <a:r>
              <a:rPr lang="en-US" sz="2100" u="sng" dirty="0"/>
              <a:t>Acceptable explanation</a:t>
            </a:r>
          </a:p>
          <a:p>
            <a:pPr lvl="1"/>
            <a:r>
              <a:rPr lang="en-US" sz="2100" b="1" dirty="0"/>
              <a:t>Test cancelled </a:t>
            </a:r>
            <a:r>
              <a:rPr lang="en-US" sz="2100" dirty="0"/>
              <a:t>and remark </a:t>
            </a:r>
            <a:r>
              <a:rPr lang="en-US" sz="2100" i="1" dirty="0"/>
              <a:t>Invalid Result </a:t>
            </a:r>
            <a:r>
              <a:rPr lang="en-US" sz="2100" dirty="0"/>
              <a:t>AND</a:t>
            </a:r>
            <a:r>
              <a:rPr lang="en-US" sz="2100" i="1" dirty="0"/>
              <a:t> No further action*</a:t>
            </a:r>
          </a:p>
          <a:p>
            <a:pPr lvl="2"/>
            <a:r>
              <a:rPr lang="en-US" sz="1950" dirty="0"/>
              <a:t>*No further action unless negative result required (Pre-Employment, RTD, FU)</a:t>
            </a:r>
          </a:p>
          <a:p>
            <a:pPr lvl="2"/>
            <a:r>
              <a:rPr lang="en-US" sz="1950" dirty="0"/>
              <a:t>If negative result required, MRO verification is based on clinical evidence</a:t>
            </a:r>
          </a:p>
          <a:p>
            <a:pPr marL="528066" lvl="2" indent="0">
              <a:buNone/>
            </a:pPr>
            <a:endParaRPr lang="en-US" sz="1950" dirty="0"/>
          </a:p>
          <a:p>
            <a:pPr marL="308610" lvl="1" indent="0">
              <a:buNone/>
            </a:pPr>
            <a:r>
              <a:rPr lang="en-US" sz="2100" u="sng" dirty="0"/>
              <a:t>No acceptable explanation</a:t>
            </a:r>
          </a:p>
          <a:p>
            <a:pPr lvl="1"/>
            <a:r>
              <a:rPr lang="en-US" sz="2100" b="1" dirty="0"/>
              <a:t>Test cancelled </a:t>
            </a:r>
            <a:r>
              <a:rPr lang="en-US" sz="2100" dirty="0"/>
              <a:t>AND remark </a:t>
            </a:r>
            <a:r>
              <a:rPr lang="en-US" sz="2100" i="1" dirty="0"/>
              <a:t>Invalid Result </a:t>
            </a:r>
            <a:r>
              <a:rPr lang="en-US" sz="2100" dirty="0"/>
              <a:t>AND </a:t>
            </a:r>
            <a:r>
              <a:rPr lang="en-US" sz="2100" i="1" dirty="0"/>
              <a:t>Recollect under Direct Observation </a:t>
            </a:r>
          </a:p>
          <a:p>
            <a:pPr lvl="1"/>
            <a:r>
              <a:rPr lang="en-US" sz="2100" dirty="0"/>
              <a:t>Notify employer for immediate recollection if </a:t>
            </a:r>
            <a:r>
              <a:rPr lang="en-US" sz="2100" dirty="0" smtClean="0"/>
              <a:t>this </a:t>
            </a:r>
            <a:r>
              <a:rPr lang="en-US" sz="2100" dirty="0"/>
              <a:t>specimen produces another  invalid result for a different reason (DO NOT contact donor)</a:t>
            </a:r>
          </a:p>
        </p:txBody>
      </p:sp>
    </p:spTree>
    <p:extLst>
      <p:ext uri="{BB962C8B-B14F-4D97-AF65-F5344CB8AC3E}">
        <p14:creationId xmlns:p14="http://schemas.microsoft.com/office/powerpoint/2010/main" val="128752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A08C4-73A2-431F-861C-B49689B5C846}"/>
              </a:ext>
            </a:extLst>
          </p:cNvPr>
          <p:cNvSpPr>
            <a:spLocks noGrp="1"/>
          </p:cNvSpPr>
          <p:nvPr>
            <p:ph type="title"/>
          </p:nvPr>
        </p:nvSpPr>
        <p:spPr/>
        <p:txBody>
          <a:bodyPr/>
          <a:lstStyle/>
          <a:p>
            <a:r>
              <a:rPr lang="en-US" b="1" dirty="0"/>
              <a:t>Medical Review Officer (MRO) Qualifications</a:t>
            </a:r>
          </a:p>
        </p:txBody>
      </p:sp>
      <p:sp>
        <p:nvSpPr>
          <p:cNvPr id="3" name="Content Placeholder 2">
            <a:extLst>
              <a:ext uri="{FF2B5EF4-FFF2-40B4-BE49-F238E27FC236}">
                <a16:creationId xmlns="" xmlns:a16="http://schemas.microsoft.com/office/drawing/2014/main" id="{84779076-3E89-4A43-9764-3DB01B9612A0}"/>
              </a:ext>
            </a:extLst>
          </p:cNvPr>
          <p:cNvSpPr>
            <a:spLocks noGrp="1"/>
          </p:cNvSpPr>
          <p:nvPr>
            <p:ph idx="1"/>
          </p:nvPr>
        </p:nvSpPr>
        <p:spPr/>
        <p:txBody>
          <a:bodyPr>
            <a:normAutofit/>
          </a:bodyPr>
          <a:lstStyle/>
          <a:p>
            <a:r>
              <a:rPr lang="en-US" sz="2250" dirty="0"/>
              <a:t>Licensed MD or DO</a:t>
            </a:r>
          </a:p>
          <a:p>
            <a:pPr marL="82296" indent="0">
              <a:buNone/>
            </a:pPr>
            <a:endParaRPr lang="en-US" sz="2250" dirty="0"/>
          </a:p>
          <a:p>
            <a:r>
              <a:rPr lang="en-US" sz="2250" dirty="0"/>
              <a:t>Knowledgeable about:</a:t>
            </a:r>
          </a:p>
          <a:p>
            <a:pPr lvl="1"/>
            <a:r>
              <a:rPr lang="en-US" sz="2100" dirty="0"/>
              <a:t>Controlled substance use disorders</a:t>
            </a:r>
          </a:p>
          <a:p>
            <a:pPr lvl="1"/>
            <a:r>
              <a:rPr lang="en-US" sz="2100" dirty="0"/>
              <a:t>Issues related to alternative medical explanations, adulteration, substitution, and invalid test results</a:t>
            </a:r>
          </a:p>
          <a:p>
            <a:pPr lvl="1"/>
            <a:r>
              <a:rPr lang="en-US" sz="2100" dirty="0"/>
              <a:t>Current on DOT MRO Guidelines (§40.121) and DOT regulations applicable to employers</a:t>
            </a:r>
          </a:p>
          <a:p>
            <a:endParaRPr lang="en-US" sz="2250" dirty="0"/>
          </a:p>
          <a:p>
            <a:endParaRPr lang="en-US" sz="2250" dirty="0"/>
          </a:p>
        </p:txBody>
      </p:sp>
    </p:spTree>
    <p:extLst>
      <p:ext uri="{BB962C8B-B14F-4D97-AF65-F5344CB8AC3E}">
        <p14:creationId xmlns:p14="http://schemas.microsoft.com/office/powerpoint/2010/main" val="274750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2296"/>
            <a:r>
              <a:rPr lang="en-US" b="1" dirty="0"/>
              <a:t>Examination - Negative Test Result Required</a:t>
            </a:r>
          </a:p>
        </p:txBody>
      </p:sp>
      <p:sp>
        <p:nvSpPr>
          <p:cNvPr id="3" name="Content Placeholder 2"/>
          <p:cNvSpPr>
            <a:spLocks noGrp="1"/>
          </p:cNvSpPr>
          <p:nvPr>
            <p:ph idx="1"/>
          </p:nvPr>
        </p:nvSpPr>
        <p:spPr>
          <a:xfrm>
            <a:off x="457200" y="2544318"/>
            <a:ext cx="8686800" cy="3243834"/>
          </a:xfrm>
        </p:spPr>
        <p:txBody>
          <a:bodyPr>
            <a:normAutofit/>
          </a:bodyPr>
          <a:lstStyle/>
          <a:p>
            <a:r>
              <a:rPr lang="en-US" dirty="0"/>
              <a:t>MRO makes determination based on clinical evidence of illicit drug use</a:t>
            </a:r>
          </a:p>
          <a:p>
            <a:pPr lvl="1"/>
            <a:r>
              <a:rPr lang="en-US" dirty="0"/>
              <a:t>Long-term medical condition that affects ability to produce a valid specimen</a:t>
            </a:r>
          </a:p>
          <a:p>
            <a:pPr lvl="1"/>
            <a:r>
              <a:rPr lang="en-US" dirty="0"/>
              <a:t>Face-to-face medical examination required</a:t>
            </a:r>
          </a:p>
          <a:p>
            <a:pPr lvl="1"/>
            <a:r>
              <a:rPr lang="en-US" dirty="0"/>
              <a:t>Alternative testing allowed (blood, hair)</a:t>
            </a:r>
          </a:p>
          <a:p>
            <a:pPr marL="308610" lvl="1" indent="0">
              <a:buNone/>
            </a:pPr>
            <a:endParaRPr lang="en-US" dirty="0"/>
          </a:p>
          <a:p>
            <a:r>
              <a:rPr lang="en-US" dirty="0"/>
              <a:t>Verification</a:t>
            </a:r>
          </a:p>
          <a:p>
            <a:pPr lvl="1"/>
            <a:r>
              <a:rPr lang="en-US" b="1" dirty="0"/>
              <a:t>Negative</a:t>
            </a:r>
            <a:r>
              <a:rPr lang="en-US" dirty="0"/>
              <a:t> if NO clinical evidence of drug use</a:t>
            </a:r>
          </a:p>
          <a:p>
            <a:pPr lvl="1"/>
            <a:r>
              <a:rPr lang="en-US" b="1" dirty="0"/>
              <a:t>Test Cancelled </a:t>
            </a:r>
            <a:r>
              <a:rPr lang="en-US" dirty="0"/>
              <a:t>if clinical evidence of drug use</a:t>
            </a:r>
          </a:p>
          <a:p>
            <a:pPr lvl="1"/>
            <a:r>
              <a:rPr lang="en-US" b="1" dirty="0"/>
              <a:t>Refusal To Test </a:t>
            </a:r>
            <a:r>
              <a:rPr lang="en-US" dirty="0"/>
              <a:t>if donor fails to undergo examination</a:t>
            </a:r>
          </a:p>
        </p:txBody>
      </p:sp>
    </p:spTree>
    <p:extLst>
      <p:ext uri="{BB962C8B-B14F-4D97-AF65-F5344CB8AC3E}">
        <p14:creationId xmlns:p14="http://schemas.microsoft.com/office/powerpoint/2010/main" val="3699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Adulterated Specimen</a:t>
            </a:r>
          </a:p>
        </p:txBody>
      </p:sp>
      <p:sp>
        <p:nvSpPr>
          <p:cNvPr id="3" name="Content Placeholder 2"/>
          <p:cNvSpPr>
            <a:spLocks noGrp="1"/>
          </p:cNvSpPr>
          <p:nvPr>
            <p:ph idx="1"/>
          </p:nvPr>
        </p:nvSpPr>
        <p:spPr>
          <a:xfrm>
            <a:off x="457200" y="2544318"/>
            <a:ext cx="8402595" cy="3366785"/>
          </a:xfrm>
        </p:spPr>
        <p:txBody>
          <a:bodyPr>
            <a:normAutofit fontScale="92500" lnSpcReduction="10000"/>
          </a:bodyPr>
          <a:lstStyle/>
          <a:p>
            <a:pPr marL="82296" indent="0" algn="ctr">
              <a:buNone/>
            </a:pPr>
            <a:r>
              <a:rPr lang="en-US" sz="2250" u="sng" dirty="0"/>
              <a:t>pH &lt; 4 or &gt;= 11 or Nitrite &gt;= 500 ug/mL</a:t>
            </a:r>
          </a:p>
          <a:p>
            <a:endParaRPr lang="en-US" sz="2250" dirty="0"/>
          </a:p>
          <a:p>
            <a:r>
              <a:rPr lang="en-US" sz="2250" dirty="0"/>
              <a:t>Donor must demonstrate that adulterant (soap, bleach, glutaraldehyde, surfactant) entered the specimen through physiologic means</a:t>
            </a:r>
          </a:p>
          <a:p>
            <a:r>
              <a:rPr lang="en-US" sz="2250" dirty="0"/>
              <a:t>MRO may direct for evaluation by physician with expertise in medical issue raised</a:t>
            </a:r>
          </a:p>
          <a:p>
            <a:endParaRPr lang="en-US" sz="2250" dirty="0"/>
          </a:p>
          <a:p>
            <a:r>
              <a:rPr lang="en-US" sz="2250" dirty="0"/>
              <a:t>Verification</a:t>
            </a:r>
          </a:p>
          <a:p>
            <a:pPr lvl="1"/>
            <a:r>
              <a:rPr lang="en-US" sz="2100" b="1" dirty="0"/>
              <a:t>Test Cancelled </a:t>
            </a:r>
            <a:r>
              <a:rPr lang="en-US" sz="2100" dirty="0"/>
              <a:t>AND inform ODAPC for acceptable explanation</a:t>
            </a:r>
          </a:p>
          <a:p>
            <a:pPr lvl="1"/>
            <a:r>
              <a:rPr lang="en-US" sz="2100" b="1" dirty="0"/>
              <a:t>Refusal To Test</a:t>
            </a:r>
            <a:r>
              <a:rPr lang="en-US" sz="2100" dirty="0"/>
              <a:t> AND </a:t>
            </a:r>
            <a:r>
              <a:rPr lang="en-US" sz="2100" b="1" dirty="0"/>
              <a:t>Adulterated </a:t>
            </a:r>
            <a:r>
              <a:rPr lang="en-US" sz="2100" dirty="0"/>
              <a:t>if NO acceptable explanation or donor admits</a:t>
            </a:r>
            <a:endParaRPr lang="en-US" sz="2100" b="1" dirty="0"/>
          </a:p>
          <a:p>
            <a:endParaRPr lang="en-US" dirty="0"/>
          </a:p>
        </p:txBody>
      </p:sp>
    </p:spTree>
    <p:extLst>
      <p:ext uri="{BB962C8B-B14F-4D97-AF65-F5344CB8AC3E}">
        <p14:creationId xmlns:p14="http://schemas.microsoft.com/office/powerpoint/2010/main" val="37090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Substituted Specimen</a:t>
            </a:r>
          </a:p>
        </p:txBody>
      </p:sp>
      <p:sp>
        <p:nvSpPr>
          <p:cNvPr id="3" name="Content Placeholder 2"/>
          <p:cNvSpPr>
            <a:spLocks noGrp="1"/>
          </p:cNvSpPr>
          <p:nvPr>
            <p:ph idx="1"/>
          </p:nvPr>
        </p:nvSpPr>
        <p:spPr/>
        <p:txBody>
          <a:bodyPr>
            <a:normAutofit/>
          </a:bodyPr>
          <a:lstStyle/>
          <a:p>
            <a:pPr marL="82296" indent="0" algn="ctr">
              <a:buNone/>
            </a:pPr>
            <a:r>
              <a:rPr lang="en-US" u="sng" dirty="0"/>
              <a:t>Creatinine &lt; 2 mg/dL </a:t>
            </a:r>
            <a:r>
              <a:rPr lang="en-US" b="1" u="sng" dirty="0"/>
              <a:t>AND</a:t>
            </a:r>
            <a:r>
              <a:rPr lang="en-US" u="sng" dirty="0"/>
              <a:t> Specific Gravity &lt;= 1.0010 or &gt;= 1.0200</a:t>
            </a:r>
          </a:p>
          <a:p>
            <a:pPr marL="82296" indent="0">
              <a:buNone/>
            </a:pPr>
            <a:endParaRPr lang="en-US" dirty="0"/>
          </a:p>
          <a:p>
            <a:r>
              <a:rPr lang="en-US" dirty="0"/>
              <a:t>Donor much demonstrate the ability to produce urine through physiologic means</a:t>
            </a:r>
          </a:p>
          <a:p>
            <a:pPr marL="82296" indent="0">
              <a:buNone/>
            </a:pPr>
            <a:endParaRPr lang="en-US" sz="2250" dirty="0"/>
          </a:p>
          <a:p>
            <a:r>
              <a:rPr lang="en-US" dirty="0"/>
              <a:t>Verification</a:t>
            </a:r>
          </a:p>
          <a:p>
            <a:pPr lvl="1"/>
            <a:r>
              <a:rPr lang="en-US" b="1" dirty="0"/>
              <a:t>Test Cancelled </a:t>
            </a:r>
            <a:r>
              <a:rPr lang="en-US" dirty="0"/>
              <a:t>AND inform ODAPC for acceptable explanation</a:t>
            </a:r>
          </a:p>
          <a:p>
            <a:pPr lvl="1"/>
            <a:r>
              <a:rPr lang="en-US" b="1" dirty="0"/>
              <a:t>Refusal To Test</a:t>
            </a:r>
            <a:r>
              <a:rPr lang="en-US" dirty="0"/>
              <a:t> AND </a:t>
            </a:r>
            <a:r>
              <a:rPr lang="en-US" b="1" dirty="0"/>
              <a:t>Substitution </a:t>
            </a:r>
            <a:r>
              <a:rPr lang="en-US" dirty="0"/>
              <a:t>if NO acceptable explanation</a:t>
            </a:r>
            <a:endParaRPr lang="en-US" b="1" dirty="0"/>
          </a:p>
          <a:p>
            <a:endParaRPr lang="en-US" sz="2250" dirty="0"/>
          </a:p>
          <a:p>
            <a:endParaRPr lang="en-US" dirty="0"/>
          </a:p>
        </p:txBody>
      </p:sp>
    </p:spTree>
    <p:extLst>
      <p:ext uri="{BB962C8B-B14F-4D97-AF65-F5344CB8AC3E}">
        <p14:creationId xmlns:p14="http://schemas.microsoft.com/office/powerpoint/2010/main" val="325256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628700438"/>
              </p:ext>
            </p:extLst>
          </p:nvPr>
        </p:nvGraphicFramePr>
        <p:xfrm>
          <a:off x="1433513" y="1857866"/>
          <a:ext cx="6276975" cy="3543300"/>
        </p:xfrm>
        <a:graphic>
          <a:graphicData uri="http://schemas.openxmlformats.org/presentationml/2006/ole">
            <mc:AlternateContent xmlns:mc="http://schemas.openxmlformats.org/markup-compatibility/2006">
              <mc:Choice xmlns:v="urn:schemas-microsoft-com:vml" Requires="v">
                <p:oleObj spid="_x0000_s1297" name="Document" r:id="rId4" imgW="8369300" imgH="4724400" progId="Word.Document.12">
                  <p:embed/>
                </p:oleObj>
              </mc:Choice>
              <mc:Fallback>
                <p:oleObj name="Document" r:id="rId4" imgW="8369300" imgH="4724400" progId="Word.Document.12">
                  <p:embed/>
                  <p:pic>
                    <p:nvPicPr>
                      <p:cNvPr id="0" name=""/>
                      <p:cNvPicPr/>
                      <p:nvPr/>
                    </p:nvPicPr>
                    <p:blipFill>
                      <a:blip r:embed="rId5"/>
                      <a:stretch>
                        <a:fillRect/>
                      </a:stretch>
                    </p:blipFill>
                    <p:spPr>
                      <a:xfrm>
                        <a:off x="1433513" y="1857866"/>
                        <a:ext cx="6276975" cy="3543300"/>
                      </a:xfrm>
                      <a:prstGeom prst="rect">
                        <a:avLst/>
                      </a:prstGeom>
                    </p:spPr>
                  </p:pic>
                </p:oleObj>
              </mc:Fallback>
            </mc:AlternateContent>
          </a:graphicData>
        </a:graphic>
      </p:graphicFrame>
    </p:spTree>
    <p:extLst>
      <p:ext uri="{BB962C8B-B14F-4D97-AF65-F5344CB8AC3E}">
        <p14:creationId xmlns:p14="http://schemas.microsoft.com/office/powerpoint/2010/main" val="194970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Rejected Specimen</a:t>
            </a:r>
          </a:p>
        </p:txBody>
      </p:sp>
      <p:sp>
        <p:nvSpPr>
          <p:cNvPr id="3" name="Content Placeholder 2"/>
          <p:cNvSpPr>
            <a:spLocks noGrp="1"/>
          </p:cNvSpPr>
          <p:nvPr>
            <p:ph idx="1"/>
          </p:nvPr>
        </p:nvSpPr>
        <p:spPr/>
        <p:txBody>
          <a:bodyPr>
            <a:normAutofit/>
          </a:bodyPr>
          <a:lstStyle/>
          <a:p>
            <a:r>
              <a:rPr lang="en-US" dirty="0"/>
              <a:t>Due to fatal flaw</a:t>
            </a:r>
          </a:p>
          <a:p>
            <a:endParaRPr lang="en-US" dirty="0"/>
          </a:p>
          <a:p>
            <a:r>
              <a:rPr lang="en-US" dirty="0"/>
              <a:t>Verification</a:t>
            </a:r>
          </a:p>
          <a:p>
            <a:pPr lvl="1"/>
            <a:r>
              <a:rPr lang="en-US" b="1" dirty="0"/>
              <a:t>Test Cancelled </a:t>
            </a:r>
            <a:r>
              <a:rPr lang="en-US" dirty="0"/>
              <a:t>AND </a:t>
            </a:r>
            <a:r>
              <a:rPr lang="en-US" i="1" dirty="0"/>
              <a:t>No further action </a:t>
            </a:r>
            <a:r>
              <a:rPr lang="en-US" dirty="0"/>
              <a:t>unless negative result required </a:t>
            </a:r>
          </a:p>
        </p:txBody>
      </p:sp>
    </p:spTree>
    <p:extLst>
      <p:ext uri="{BB962C8B-B14F-4D97-AF65-F5344CB8AC3E}">
        <p14:creationId xmlns:p14="http://schemas.microsoft.com/office/powerpoint/2010/main" val="413603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Shy Bladder</a:t>
            </a:r>
          </a:p>
        </p:txBody>
      </p:sp>
      <p:sp>
        <p:nvSpPr>
          <p:cNvPr id="3" name="Content Placeholder 2"/>
          <p:cNvSpPr>
            <a:spLocks noGrp="1"/>
          </p:cNvSpPr>
          <p:nvPr>
            <p:ph idx="1"/>
          </p:nvPr>
        </p:nvSpPr>
        <p:spPr>
          <a:xfrm>
            <a:off x="457200" y="2544318"/>
            <a:ext cx="8229600" cy="3456432"/>
          </a:xfrm>
        </p:spPr>
        <p:txBody>
          <a:bodyPr>
            <a:normAutofit fontScale="92500" lnSpcReduction="10000"/>
          </a:bodyPr>
          <a:lstStyle/>
          <a:p>
            <a:pPr marL="82296" indent="0" algn="ctr">
              <a:buNone/>
            </a:pPr>
            <a:r>
              <a:rPr lang="en-US" sz="2250" u="sng" dirty="0"/>
              <a:t>Quantity Nonsufficient in One Void in 3-Hour Period</a:t>
            </a:r>
          </a:p>
          <a:p>
            <a:pPr marL="82296" indent="0" algn="ctr">
              <a:buNone/>
            </a:pPr>
            <a:endParaRPr lang="en-US" sz="2250" u="sng" dirty="0"/>
          </a:p>
          <a:p>
            <a:r>
              <a:rPr lang="en-US" sz="2250" dirty="0"/>
              <a:t>Donor referred to undergo evaluation by a physician with expertise in medical issue raised</a:t>
            </a:r>
          </a:p>
          <a:p>
            <a:r>
              <a:rPr lang="en-US" sz="2250" dirty="0"/>
              <a:t>DOT stand-down waiver</a:t>
            </a:r>
          </a:p>
          <a:p>
            <a:r>
              <a:rPr lang="en-US" sz="2250" dirty="0"/>
              <a:t>Physiological condition or documented pre-existing psychological disorder (dehydration, situational anxiety)</a:t>
            </a:r>
          </a:p>
          <a:p>
            <a:pPr marL="82296" indent="0">
              <a:buNone/>
            </a:pPr>
            <a:endParaRPr lang="en-US" sz="2250" dirty="0"/>
          </a:p>
          <a:p>
            <a:r>
              <a:rPr lang="en-US" sz="2250" dirty="0"/>
              <a:t>Verification</a:t>
            </a:r>
          </a:p>
          <a:p>
            <a:pPr lvl="1"/>
            <a:r>
              <a:rPr lang="en-US" sz="2100" b="1" dirty="0"/>
              <a:t>Test Cancelled </a:t>
            </a:r>
            <a:r>
              <a:rPr lang="en-US" sz="2100" dirty="0"/>
              <a:t>if valid medical explanation</a:t>
            </a:r>
          </a:p>
          <a:p>
            <a:pPr lvl="1"/>
            <a:r>
              <a:rPr lang="en-US" sz="2100" b="1" dirty="0"/>
              <a:t>Refusal To Test </a:t>
            </a:r>
            <a:r>
              <a:rPr lang="en-US" sz="2100" dirty="0"/>
              <a:t>if no medical explanation</a:t>
            </a:r>
          </a:p>
          <a:p>
            <a:pPr marL="82296" indent="0">
              <a:buNone/>
            </a:pPr>
            <a:endParaRPr lang="en-US" sz="2250" dirty="0"/>
          </a:p>
          <a:p>
            <a:endParaRPr lang="en-US" sz="2250" dirty="0"/>
          </a:p>
        </p:txBody>
      </p:sp>
    </p:spTree>
    <p:extLst>
      <p:ext uri="{BB962C8B-B14F-4D97-AF65-F5344CB8AC3E}">
        <p14:creationId xmlns:p14="http://schemas.microsoft.com/office/powerpoint/2010/main" val="3931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Split Specimen Test</a:t>
            </a:r>
          </a:p>
        </p:txBody>
      </p:sp>
      <p:sp>
        <p:nvSpPr>
          <p:cNvPr id="3" name="Content Placeholder 2"/>
          <p:cNvSpPr>
            <a:spLocks noGrp="1"/>
          </p:cNvSpPr>
          <p:nvPr>
            <p:ph idx="1"/>
          </p:nvPr>
        </p:nvSpPr>
        <p:spPr/>
        <p:txBody>
          <a:bodyPr>
            <a:normAutofit/>
          </a:bodyPr>
          <a:lstStyle/>
          <a:p>
            <a:r>
              <a:rPr lang="en-US" dirty="0"/>
              <a:t>Offered for verified positive, adulterated or substitution</a:t>
            </a:r>
          </a:p>
          <a:p>
            <a:endParaRPr lang="en-US" dirty="0"/>
          </a:p>
          <a:p>
            <a:r>
              <a:rPr lang="en-US" dirty="0"/>
              <a:t>Donor has 72 hours to request split testing</a:t>
            </a:r>
          </a:p>
          <a:p>
            <a:pPr marL="82296" indent="0">
              <a:buNone/>
            </a:pPr>
            <a:endParaRPr lang="en-US" dirty="0"/>
          </a:p>
          <a:p>
            <a:r>
              <a:rPr lang="en-US" dirty="0"/>
              <a:t>Upon request MRO immediately arranges for specimen transfer from Lab A to Lab B (donor is not required to pay before the test takes place)</a:t>
            </a:r>
          </a:p>
          <a:p>
            <a:endParaRPr lang="en-US" dirty="0"/>
          </a:p>
          <a:p>
            <a:r>
              <a:rPr lang="en-US" dirty="0"/>
              <a:t>Initial non-negative verification is immediately reported to employer </a:t>
            </a:r>
            <a:r>
              <a:rPr lang="mr-IN" dirty="0"/>
              <a:t>–</a:t>
            </a:r>
            <a:r>
              <a:rPr lang="en-US" dirty="0"/>
              <a:t> DO NOT wait for results of split specimen</a:t>
            </a:r>
          </a:p>
          <a:p>
            <a:pPr marL="82296" indent="0">
              <a:buNone/>
            </a:pPr>
            <a:endParaRPr lang="en-US" dirty="0"/>
          </a:p>
        </p:txBody>
      </p:sp>
    </p:spTree>
    <p:extLst>
      <p:ext uri="{BB962C8B-B14F-4D97-AF65-F5344CB8AC3E}">
        <p14:creationId xmlns:p14="http://schemas.microsoft.com/office/powerpoint/2010/main" val="35278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Split Specimen Verification</a:t>
            </a:r>
          </a:p>
        </p:txBody>
      </p:sp>
      <p:sp>
        <p:nvSpPr>
          <p:cNvPr id="3" name="Content Placeholder 2"/>
          <p:cNvSpPr>
            <a:spLocks noGrp="1"/>
          </p:cNvSpPr>
          <p:nvPr>
            <p:ph idx="1"/>
          </p:nvPr>
        </p:nvSpPr>
        <p:spPr>
          <a:xfrm>
            <a:off x="457200" y="2544318"/>
            <a:ext cx="8552330" cy="3456432"/>
          </a:xfrm>
        </p:spPr>
        <p:txBody>
          <a:bodyPr>
            <a:normAutofit fontScale="92500" lnSpcReduction="20000"/>
          </a:bodyPr>
          <a:lstStyle/>
          <a:p>
            <a:r>
              <a:rPr lang="en-US" sz="2250" b="1" dirty="0"/>
              <a:t>Reconfirmed</a:t>
            </a:r>
            <a:r>
              <a:rPr lang="en-US" sz="2250" dirty="0"/>
              <a:t> when Lab B reconfirmed primary results of Lab A</a:t>
            </a:r>
          </a:p>
          <a:p>
            <a:r>
              <a:rPr lang="en-US" sz="2250" b="1" dirty="0"/>
              <a:t>Failed to Reconfirm </a:t>
            </a:r>
            <a:r>
              <a:rPr lang="en-US" sz="2250" dirty="0"/>
              <a:t>AND </a:t>
            </a:r>
            <a:r>
              <a:rPr lang="en-US" sz="2250" b="1" dirty="0"/>
              <a:t>Test Cancelled</a:t>
            </a:r>
          </a:p>
          <a:p>
            <a:pPr lvl="1"/>
            <a:r>
              <a:rPr lang="en-US" sz="2100" dirty="0"/>
              <a:t>Lab B failed to reconfirm primary results of Lab A</a:t>
            </a:r>
          </a:p>
          <a:p>
            <a:pPr lvl="1"/>
            <a:r>
              <a:rPr lang="en-US" sz="2100" dirty="0"/>
              <a:t>Lab B failed to reconfirm primary results of Lab A AND Lab B results are invalid, adulterated or substituted</a:t>
            </a:r>
          </a:p>
          <a:p>
            <a:pPr lvl="2"/>
            <a:r>
              <a:rPr lang="en-US" sz="1950" dirty="0"/>
              <a:t>Proceed with MRO verification of Lab B results</a:t>
            </a:r>
          </a:p>
          <a:p>
            <a:pPr lvl="1"/>
            <a:r>
              <a:rPr lang="en-US" sz="2100" dirty="0"/>
              <a:t>Notify ODAPC</a:t>
            </a:r>
            <a:endParaRPr lang="en-US" dirty="0"/>
          </a:p>
          <a:p>
            <a:r>
              <a:rPr lang="en-US" sz="2250" b="1" dirty="0"/>
              <a:t>Test Cancelled </a:t>
            </a:r>
            <a:r>
              <a:rPr lang="en-US" sz="2250" dirty="0"/>
              <a:t>AND</a:t>
            </a:r>
            <a:r>
              <a:rPr lang="en-US" sz="2250" b="1" dirty="0"/>
              <a:t> </a:t>
            </a:r>
            <a:r>
              <a:rPr lang="en-US" sz="2250" i="1" dirty="0"/>
              <a:t>Immediately retest under direct observation </a:t>
            </a:r>
            <a:r>
              <a:rPr lang="en-US" sz="2250" dirty="0"/>
              <a:t>when split specimen is unavailable for testing</a:t>
            </a:r>
          </a:p>
          <a:p>
            <a:pPr lvl="1"/>
            <a:r>
              <a:rPr lang="en-US" sz="2100" dirty="0"/>
              <a:t>Notify ODAPC</a:t>
            </a:r>
          </a:p>
          <a:p>
            <a:pPr marL="308610" lvl="1" indent="0">
              <a:buNone/>
            </a:pPr>
            <a:endParaRPr lang="en-US" sz="2100" dirty="0"/>
          </a:p>
          <a:p>
            <a:pPr marL="82296" indent="0" algn="ctr">
              <a:buNone/>
            </a:pPr>
            <a:r>
              <a:rPr lang="en-US" sz="1950" dirty="0"/>
              <a:t>Employer action against donor is reversed when failed to reconfirm/test cancelled</a:t>
            </a:r>
          </a:p>
          <a:p>
            <a:pPr lvl="1"/>
            <a:endParaRPr lang="en-US" sz="2100" dirty="0"/>
          </a:p>
        </p:txBody>
      </p:sp>
    </p:spTree>
    <p:extLst>
      <p:ext uri="{BB962C8B-B14F-4D97-AF65-F5344CB8AC3E}">
        <p14:creationId xmlns:p14="http://schemas.microsoft.com/office/powerpoint/2010/main" val="349711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Non-Negative Verification Without Interview</a:t>
            </a:r>
          </a:p>
        </p:txBody>
      </p:sp>
      <p:sp>
        <p:nvSpPr>
          <p:cNvPr id="3" name="Content Placeholder 2"/>
          <p:cNvSpPr>
            <a:spLocks noGrp="1"/>
          </p:cNvSpPr>
          <p:nvPr>
            <p:ph idx="1"/>
          </p:nvPr>
        </p:nvSpPr>
        <p:spPr/>
        <p:txBody>
          <a:bodyPr>
            <a:normAutofit/>
          </a:bodyPr>
          <a:lstStyle/>
          <a:p>
            <a:pPr marL="468059" indent="-385763">
              <a:buFont typeface="+mj-lt"/>
              <a:buAutoNum type="arabicPeriod"/>
            </a:pPr>
            <a:r>
              <a:rPr lang="en-US" sz="2400" dirty="0"/>
              <a:t>Donor declines to discuss test</a:t>
            </a:r>
          </a:p>
          <a:p>
            <a:pPr marL="468059" indent="-385763">
              <a:buFont typeface="+mj-lt"/>
              <a:buAutoNum type="arabicPeriod"/>
            </a:pPr>
            <a:endParaRPr lang="en-US" sz="2400" dirty="0"/>
          </a:p>
          <a:p>
            <a:pPr marL="468059" indent="-385763">
              <a:buFont typeface="+mj-lt"/>
              <a:buAutoNum type="arabicPeriod"/>
            </a:pPr>
            <a:r>
              <a:rPr lang="en-US" sz="2400" dirty="0"/>
              <a:t>Donor has not contacted MRO and more than 72 hours have passed since DER successfully contacted donor</a:t>
            </a:r>
          </a:p>
          <a:p>
            <a:pPr marL="468059" indent="-385763">
              <a:buFont typeface="+mj-lt"/>
              <a:buAutoNum type="arabicPeriod"/>
            </a:pPr>
            <a:endParaRPr lang="en-US" sz="2400" dirty="0"/>
          </a:p>
          <a:p>
            <a:pPr marL="468059" indent="-385763">
              <a:buFont typeface="+mj-lt"/>
              <a:buAutoNum type="arabicPeriod"/>
            </a:pPr>
            <a:r>
              <a:rPr lang="en-US" sz="2400" dirty="0"/>
              <a:t>MRO and DER unable to contact employee within 10 days of date when MRO received confirmed test result</a:t>
            </a:r>
          </a:p>
          <a:p>
            <a:pPr marL="468059" indent="-385763">
              <a:buFont typeface="+mj-lt"/>
              <a:buAutoNum type="arabicPeriod"/>
            </a:pPr>
            <a:endParaRPr lang="en-US" sz="2250" dirty="0"/>
          </a:p>
        </p:txBody>
      </p:sp>
    </p:spTree>
    <p:extLst>
      <p:ext uri="{BB962C8B-B14F-4D97-AF65-F5344CB8AC3E}">
        <p14:creationId xmlns:p14="http://schemas.microsoft.com/office/powerpoint/2010/main" val="9783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Changing a Verified Result</a:t>
            </a:r>
          </a:p>
        </p:txBody>
      </p:sp>
      <p:sp>
        <p:nvSpPr>
          <p:cNvPr id="3" name="Content Placeholder 2"/>
          <p:cNvSpPr>
            <a:spLocks noGrp="1"/>
          </p:cNvSpPr>
          <p:nvPr>
            <p:ph idx="1"/>
          </p:nvPr>
        </p:nvSpPr>
        <p:spPr>
          <a:xfrm>
            <a:off x="457200" y="2544318"/>
            <a:ext cx="8496300" cy="3243834"/>
          </a:xfrm>
        </p:spPr>
        <p:txBody>
          <a:bodyPr>
            <a:normAutofit/>
          </a:bodyPr>
          <a:lstStyle/>
          <a:p>
            <a:r>
              <a:rPr lang="en-US" sz="2250" dirty="0"/>
              <a:t>MRO may reopen verification that was made without an interview</a:t>
            </a:r>
          </a:p>
          <a:p>
            <a:pPr lvl="2"/>
            <a:r>
              <a:rPr lang="en-US" sz="1950" dirty="0"/>
              <a:t>Donor has documentation of serious illness/injury or circumstance that precluded contact</a:t>
            </a:r>
          </a:p>
          <a:p>
            <a:pPr lvl="2"/>
            <a:r>
              <a:rPr lang="en-US" sz="1950" dirty="0"/>
              <a:t>Within 60 days </a:t>
            </a:r>
            <a:r>
              <a:rPr lang="mr-IN" sz="1950" dirty="0"/>
              <a:t>–</a:t>
            </a:r>
            <a:r>
              <a:rPr lang="en-US" sz="1950" dirty="0"/>
              <a:t> MRO may change verification</a:t>
            </a:r>
          </a:p>
          <a:p>
            <a:pPr lvl="2"/>
            <a:r>
              <a:rPr lang="en-US" sz="1950" dirty="0"/>
              <a:t>More than 60 days </a:t>
            </a:r>
            <a:r>
              <a:rPr lang="mr-IN" sz="1950" dirty="0"/>
              <a:t>–</a:t>
            </a:r>
            <a:r>
              <a:rPr lang="en-US" sz="1950" dirty="0"/>
              <a:t> MRO must contact ODPAC before changing verification</a:t>
            </a:r>
          </a:p>
          <a:p>
            <a:pPr marL="528066" lvl="2" indent="0">
              <a:buNone/>
            </a:pPr>
            <a:endParaRPr lang="en-US" dirty="0"/>
          </a:p>
          <a:p>
            <a:r>
              <a:rPr lang="en-US" sz="2250" dirty="0"/>
              <a:t>Laboratory error</a:t>
            </a:r>
          </a:p>
          <a:p>
            <a:pPr marL="82296" indent="0">
              <a:buNone/>
            </a:pPr>
            <a:endParaRPr lang="en-US" sz="2250" dirty="0"/>
          </a:p>
          <a:p>
            <a:r>
              <a:rPr lang="en-US" sz="2250" dirty="0"/>
              <a:t>Administrative error by MRO</a:t>
            </a:r>
          </a:p>
        </p:txBody>
      </p:sp>
    </p:spTree>
    <p:extLst>
      <p:ext uri="{BB962C8B-B14F-4D97-AF65-F5344CB8AC3E}">
        <p14:creationId xmlns:p14="http://schemas.microsoft.com/office/powerpoint/2010/main" val="100342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DA08C4-73A2-431F-861C-B49689B5C846}"/>
              </a:ext>
            </a:extLst>
          </p:cNvPr>
          <p:cNvSpPr>
            <a:spLocks noGrp="1"/>
          </p:cNvSpPr>
          <p:nvPr>
            <p:ph type="title"/>
          </p:nvPr>
        </p:nvSpPr>
        <p:spPr/>
        <p:txBody>
          <a:bodyPr/>
          <a:lstStyle/>
          <a:p>
            <a:r>
              <a:rPr lang="en-US" b="1" dirty="0"/>
              <a:t>MRO Qualifications</a:t>
            </a:r>
          </a:p>
        </p:txBody>
      </p:sp>
      <p:sp>
        <p:nvSpPr>
          <p:cNvPr id="3" name="Content Placeholder 2">
            <a:extLst>
              <a:ext uri="{FF2B5EF4-FFF2-40B4-BE49-F238E27FC236}">
                <a16:creationId xmlns="" xmlns:a16="http://schemas.microsoft.com/office/drawing/2014/main" id="{84779076-3E89-4A43-9764-3DB01B9612A0}"/>
              </a:ext>
            </a:extLst>
          </p:cNvPr>
          <p:cNvSpPr>
            <a:spLocks noGrp="1"/>
          </p:cNvSpPr>
          <p:nvPr>
            <p:ph idx="1"/>
          </p:nvPr>
        </p:nvSpPr>
        <p:spPr>
          <a:xfrm>
            <a:off x="457200" y="2544318"/>
            <a:ext cx="8229600" cy="3456432"/>
          </a:xfrm>
        </p:spPr>
        <p:txBody>
          <a:bodyPr>
            <a:normAutofit lnSpcReduction="10000"/>
          </a:bodyPr>
          <a:lstStyle/>
          <a:p>
            <a:r>
              <a:rPr lang="en-US" sz="2250" dirty="0"/>
              <a:t>Completes qualification training by nationally-recognized MRO training organization</a:t>
            </a:r>
          </a:p>
          <a:p>
            <a:pPr marL="82296" indent="0">
              <a:buNone/>
            </a:pPr>
            <a:endParaRPr lang="en-US" sz="2250" dirty="0"/>
          </a:p>
          <a:p>
            <a:r>
              <a:rPr lang="en-US" sz="2250" dirty="0"/>
              <a:t>Passes examination administered by national-recognized MRO certification board</a:t>
            </a:r>
          </a:p>
          <a:p>
            <a:pPr marL="82296" indent="0">
              <a:buNone/>
            </a:pPr>
            <a:endParaRPr lang="en-US" sz="2250" dirty="0"/>
          </a:p>
          <a:p>
            <a:r>
              <a:rPr lang="en-US" sz="2250" dirty="0"/>
              <a:t>Undergoes requalification training every 5 years</a:t>
            </a:r>
          </a:p>
          <a:p>
            <a:pPr marL="82296" indent="0">
              <a:buNone/>
            </a:pPr>
            <a:endParaRPr lang="en-US" sz="2250" dirty="0"/>
          </a:p>
          <a:p>
            <a:r>
              <a:rPr lang="en-US" sz="2250" dirty="0"/>
              <a:t>Subscribes to Office of Drug and Alcohol Policy &amp; Compliance (ODAPC) list-serve</a:t>
            </a:r>
          </a:p>
          <a:p>
            <a:endParaRPr lang="en-US" sz="2250" dirty="0"/>
          </a:p>
          <a:p>
            <a:endParaRPr lang="en-US" sz="2250" dirty="0"/>
          </a:p>
        </p:txBody>
      </p:sp>
    </p:spTree>
    <p:extLst>
      <p:ext uri="{BB962C8B-B14F-4D97-AF65-F5344CB8AC3E}">
        <p14:creationId xmlns:p14="http://schemas.microsoft.com/office/powerpoint/2010/main" val="2250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994" y="3104029"/>
            <a:ext cx="8229600" cy="802386"/>
          </a:xfrm>
        </p:spPr>
        <p:txBody>
          <a:bodyPr/>
          <a:lstStyle/>
          <a:p>
            <a:r>
              <a:rPr lang="en-US" b="1" dirty="0">
                <a:solidFill>
                  <a:srgbClr val="739A28"/>
                </a:solidFill>
              </a:rPr>
              <a:t>Discussion and Questions</a:t>
            </a:r>
          </a:p>
        </p:txBody>
      </p:sp>
    </p:spTree>
    <p:extLst>
      <p:ext uri="{BB962C8B-B14F-4D97-AF65-F5344CB8AC3E}">
        <p14:creationId xmlns:p14="http://schemas.microsoft.com/office/powerpoint/2010/main" val="138735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endParaRPr lang="en-US" dirty="0"/>
          </a:p>
        </p:txBody>
      </p:sp>
      <p:sp>
        <p:nvSpPr>
          <p:cNvPr id="3" name="Content Placeholder 2"/>
          <p:cNvSpPr>
            <a:spLocks noGrp="1"/>
          </p:cNvSpPr>
          <p:nvPr>
            <p:ph idx="1"/>
          </p:nvPr>
        </p:nvSpPr>
        <p:spPr>
          <a:xfrm>
            <a:off x="457200" y="2544318"/>
            <a:ext cx="8485094" cy="3243834"/>
          </a:xfrm>
        </p:spPr>
        <p:txBody>
          <a:bodyPr/>
          <a:lstStyle/>
          <a:p>
            <a:pPr marL="82296" indent="0">
              <a:buNone/>
            </a:pPr>
            <a:r>
              <a:rPr lang="en-US" dirty="0"/>
              <a:t>Explanation:  I smoked marijuana last week during a ski trip in Colorado.</a:t>
            </a:r>
          </a:p>
          <a:p>
            <a:pPr marL="82296" indent="0">
              <a:buNone/>
            </a:pPr>
            <a:endParaRPr lang="en-US" dirty="0"/>
          </a:p>
          <a:p>
            <a:r>
              <a:rPr lang="en-US" dirty="0"/>
              <a:t>What is the verification?</a:t>
            </a:r>
          </a:p>
          <a:p>
            <a:pPr marL="82296" indent="0">
              <a:buNone/>
            </a:pPr>
            <a:endParaRPr lang="en-US" dirty="0"/>
          </a:p>
          <a:p>
            <a:r>
              <a:rPr lang="en-US" dirty="0"/>
              <a:t>Do you offer split testing?</a:t>
            </a:r>
          </a:p>
        </p:txBody>
      </p:sp>
    </p:spTree>
    <p:extLst>
      <p:ext uri="{BB962C8B-B14F-4D97-AF65-F5344CB8AC3E}">
        <p14:creationId xmlns:p14="http://schemas.microsoft.com/office/powerpoint/2010/main" val="375964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p>
        </p:txBody>
      </p:sp>
      <p:sp>
        <p:nvSpPr>
          <p:cNvPr id="3" name="Content Placeholder 2"/>
          <p:cNvSpPr>
            <a:spLocks noGrp="1"/>
          </p:cNvSpPr>
          <p:nvPr>
            <p:ph idx="1"/>
          </p:nvPr>
        </p:nvSpPr>
        <p:spPr>
          <a:xfrm>
            <a:off x="457200" y="2544318"/>
            <a:ext cx="8574741" cy="3243834"/>
          </a:xfrm>
        </p:spPr>
        <p:txBody>
          <a:bodyPr/>
          <a:lstStyle/>
          <a:p>
            <a:pPr marL="82296" indent="0">
              <a:buNone/>
            </a:pPr>
            <a:r>
              <a:rPr lang="en-US" dirty="0"/>
              <a:t>Explanation:  I smoked marijuana last week during a ski trip in Colorado.</a:t>
            </a:r>
          </a:p>
          <a:p>
            <a:pPr marL="82296" indent="0">
              <a:buNone/>
            </a:pPr>
            <a:endParaRPr lang="en-US" dirty="0"/>
          </a:p>
          <a:p>
            <a:r>
              <a:rPr lang="en-US" dirty="0"/>
              <a:t>What is the verification </a:t>
            </a:r>
            <a:r>
              <a:rPr lang="mr-IN" dirty="0"/>
              <a:t>–</a:t>
            </a:r>
            <a:r>
              <a:rPr lang="en-US" dirty="0"/>
              <a:t> </a:t>
            </a:r>
            <a:r>
              <a:rPr lang="en-US" b="1" dirty="0"/>
              <a:t>Positive</a:t>
            </a:r>
            <a:r>
              <a:rPr lang="en-US" dirty="0"/>
              <a:t> for </a:t>
            </a:r>
            <a:r>
              <a:rPr lang="en-US" i="1" dirty="0"/>
              <a:t>marijuana</a:t>
            </a:r>
          </a:p>
          <a:p>
            <a:r>
              <a:rPr lang="en-US" dirty="0"/>
              <a:t>Do you offer split testing </a:t>
            </a:r>
            <a:r>
              <a:rPr lang="mr-IN" dirty="0"/>
              <a:t>–</a:t>
            </a:r>
            <a:r>
              <a:rPr lang="en-US" dirty="0"/>
              <a:t> Yes</a:t>
            </a:r>
          </a:p>
          <a:p>
            <a:pPr marL="82296" indent="0">
              <a:buNone/>
            </a:pPr>
            <a:endParaRPr lang="en-US" dirty="0"/>
          </a:p>
          <a:p>
            <a:pPr marL="82296" indent="0">
              <a:buNone/>
            </a:pPr>
            <a:r>
              <a:rPr lang="en-US" dirty="0"/>
              <a:t>Split fails to reconfirm.</a:t>
            </a:r>
          </a:p>
          <a:p>
            <a:r>
              <a:rPr lang="en-US" b="1" dirty="0"/>
              <a:t>What do you do?  </a:t>
            </a:r>
          </a:p>
          <a:p>
            <a:endParaRPr lang="en-US" dirty="0"/>
          </a:p>
        </p:txBody>
      </p:sp>
    </p:spTree>
    <p:extLst>
      <p:ext uri="{BB962C8B-B14F-4D97-AF65-F5344CB8AC3E}">
        <p14:creationId xmlns:p14="http://schemas.microsoft.com/office/powerpoint/2010/main" val="147234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endParaRPr lang="en-US" dirty="0"/>
          </a:p>
        </p:txBody>
      </p:sp>
      <p:sp>
        <p:nvSpPr>
          <p:cNvPr id="3" name="Content Placeholder 2"/>
          <p:cNvSpPr>
            <a:spLocks noGrp="1"/>
          </p:cNvSpPr>
          <p:nvPr>
            <p:ph idx="1"/>
          </p:nvPr>
        </p:nvSpPr>
        <p:spPr>
          <a:xfrm>
            <a:off x="457200" y="2544318"/>
            <a:ext cx="8686801" cy="3243834"/>
          </a:xfrm>
        </p:spPr>
        <p:txBody>
          <a:bodyPr>
            <a:normAutofit/>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endParaRPr lang="en-US" dirty="0"/>
          </a:p>
          <a:p>
            <a:pPr marL="82296" indent="0">
              <a:buNone/>
            </a:pPr>
            <a:r>
              <a:rPr lang="en-US" dirty="0"/>
              <a:t>Split fails to reconfirm</a:t>
            </a:r>
          </a:p>
          <a:p>
            <a:pPr lvl="1">
              <a:buFont typeface="Wingdings" charset="2"/>
              <a:buChar char="Ø"/>
            </a:pPr>
            <a:r>
              <a:rPr lang="en-US" dirty="0"/>
              <a:t>Verification:  </a:t>
            </a:r>
            <a:r>
              <a:rPr lang="en-US" b="1" dirty="0"/>
              <a:t>Failed to Reconfirm </a:t>
            </a:r>
            <a:r>
              <a:rPr lang="en-US" dirty="0"/>
              <a:t>and </a:t>
            </a:r>
            <a:r>
              <a:rPr lang="en-US" b="1" dirty="0"/>
              <a:t>Test Cancelled    </a:t>
            </a:r>
          </a:p>
          <a:p>
            <a:pPr lvl="1">
              <a:buFont typeface="Wingdings" charset="2"/>
              <a:buChar char="Ø"/>
            </a:pPr>
            <a:r>
              <a:rPr lang="en-US" dirty="0"/>
              <a:t>Remarks:  </a:t>
            </a:r>
            <a:r>
              <a:rPr lang="en-US" i="1" dirty="0"/>
              <a:t>Recollect under direct observation ASAP</a:t>
            </a:r>
          </a:p>
          <a:p>
            <a:pPr lvl="1">
              <a:buFont typeface="Wingdings" charset="2"/>
              <a:buChar char="Ø"/>
            </a:pPr>
            <a:r>
              <a:rPr lang="en-US" dirty="0"/>
              <a:t>Notify ODAPC of failure to reconfirm</a:t>
            </a:r>
          </a:p>
          <a:p>
            <a:endParaRPr lang="en-US" dirty="0"/>
          </a:p>
          <a:p>
            <a:endParaRPr lang="en-US" dirty="0"/>
          </a:p>
        </p:txBody>
      </p:sp>
    </p:spTree>
    <p:extLst>
      <p:ext uri="{BB962C8B-B14F-4D97-AF65-F5344CB8AC3E}">
        <p14:creationId xmlns:p14="http://schemas.microsoft.com/office/powerpoint/2010/main" val="52795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endParaRPr lang="en-US" dirty="0"/>
          </a:p>
        </p:txBody>
      </p:sp>
      <p:sp>
        <p:nvSpPr>
          <p:cNvPr id="3" name="Content Placeholder 2"/>
          <p:cNvSpPr>
            <a:spLocks noGrp="1"/>
          </p:cNvSpPr>
          <p:nvPr>
            <p:ph idx="1"/>
          </p:nvPr>
        </p:nvSpPr>
        <p:spPr>
          <a:xfrm>
            <a:off x="457200" y="2544318"/>
            <a:ext cx="8686801" cy="3243834"/>
          </a:xfrm>
        </p:spPr>
        <p:txBody>
          <a:bodyPr>
            <a:normAutofit/>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r>
              <a:rPr lang="en-US" dirty="0"/>
              <a:t>Split fails to reconfirm- Verified as Failed to Reconfirm, Test Cancelled, </a:t>
            </a:r>
            <a:r>
              <a:rPr lang="en-US" i="1" dirty="0"/>
              <a:t>recollect under direct observation</a:t>
            </a:r>
          </a:p>
          <a:p>
            <a:pPr marL="82296" indent="0">
              <a:buNone/>
            </a:pPr>
            <a:endParaRPr lang="en-US" dirty="0"/>
          </a:p>
          <a:p>
            <a:pPr marL="82296" indent="0">
              <a:buNone/>
            </a:pPr>
            <a:r>
              <a:rPr lang="en-US" dirty="0"/>
              <a:t>Recollection lab report negative results, CCF shows test not observed</a:t>
            </a:r>
          </a:p>
          <a:p>
            <a:r>
              <a:rPr lang="en-US" b="1" dirty="0"/>
              <a:t>What do you do?</a:t>
            </a:r>
          </a:p>
          <a:p>
            <a:endParaRPr lang="en-US" dirty="0"/>
          </a:p>
          <a:p>
            <a:endParaRPr lang="en-US" dirty="0"/>
          </a:p>
        </p:txBody>
      </p:sp>
    </p:spTree>
    <p:extLst>
      <p:ext uri="{BB962C8B-B14F-4D97-AF65-F5344CB8AC3E}">
        <p14:creationId xmlns:p14="http://schemas.microsoft.com/office/powerpoint/2010/main" val="42911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endParaRPr lang="en-US" dirty="0"/>
          </a:p>
        </p:txBody>
      </p:sp>
      <p:sp>
        <p:nvSpPr>
          <p:cNvPr id="3" name="Content Placeholder 2"/>
          <p:cNvSpPr>
            <a:spLocks noGrp="1"/>
          </p:cNvSpPr>
          <p:nvPr>
            <p:ph idx="1"/>
          </p:nvPr>
        </p:nvSpPr>
        <p:spPr>
          <a:xfrm>
            <a:off x="457200" y="2544318"/>
            <a:ext cx="8686801" cy="3310756"/>
          </a:xfrm>
        </p:spPr>
        <p:txBody>
          <a:bodyPr>
            <a:normAutofit lnSpcReduction="10000"/>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r>
              <a:rPr lang="en-US" dirty="0"/>
              <a:t>Split fails to reconfirm- Verified as Failed to Reconfirm, Test Cancelled, </a:t>
            </a:r>
            <a:r>
              <a:rPr lang="en-US" i="1" dirty="0"/>
              <a:t>recollect under direct observation</a:t>
            </a:r>
          </a:p>
          <a:p>
            <a:pPr marL="82296" indent="0">
              <a:buNone/>
            </a:pPr>
            <a:endParaRPr lang="en-US" dirty="0"/>
          </a:p>
          <a:p>
            <a:pPr marL="82296" indent="0">
              <a:buNone/>
            </a:pPr>
            <a:r>
              <a:rPr lang="en-US" dirty="0"/>
              <a:t>Recollected lab report negative, CCF shows test not observed</a:t>
            </a:r>
          </a:p>
          <a:p>
            <a:pPr lvl="1">
              <a:buFont typeface="Wingdings" charset="2"/>
              <a:buChar char="Ø"/>
            </a:pPr>
            <a:r>
              <a:rPr lang="en-US" dirty="0"/>
              <a:t>Verification:  </a:t>
            </a:r>
            <a:r>
              <a:rPr lang="en-US" b="1" dirty="0"/>
              <a:t>Test Cancelled </a:t>
            </a:r>
            <a:endParaRPr lang="en-US" dirty="0"/>
          </a:p>
          <a:p>
            <a:pPr lvl="1">
              <a:buFont typeface="Wingdings" charset="2"/>
              <a:buChar char="Ø"/>
            </a:pPr>
            <a:r>
              <a:rPr lang="en-US" dirty="0"/>
              <a:t>Remarks:  </a:t>
            </a:r>
            <a:r>
              <a:rPr lang="en-US" i="1" dirty="0"/>
              <a:t>Not Collected Under Direct Observation, Recollect under direct observation ASAP</a:t>
            </a:r>
          </a:p>
          <a:p>
            <a:endParaRPr lang="en-US" dirty="0"/>
          </a:p>
          <a:p>
            <a:endParaRPr lang="en-US" dirty="0"/>
          </a:p>
        </p:txBody>
      </p:sp>
    </p:spTree>
    <p:extLst>
      <p:ext uri="{BB962C8B-B14F-4D97-AF65-F5344CB8AC3E}">
        <p14:creationId xmlns:p14="http://schemas.microsoft.com/office/powerpoint/2010/main" val="8261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p>
        </p:txBody>
      </p:sp>
      <p:sp>
        <p:nvSpPr>
          <p:cNvPr id="3" name="Content Placeholder 2"/>
          <p:cNvSpPr>
            <a:spLocks noGrp="1"/>
          </p:cNvSpPr>
          <p:nvPr>
            <p:ph idx="1"/>
          </p:nvPr>
        </p:nvSpPr>
        <p:spPr>
          <a:xfrm>
            <a:off x="457200" y="2544318"/>
            <a:ext cx="8574741" cy="3243834"/>
          </a:xfrm>
        </p:spPr>
        <p:txBody>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endParaRPr lang="en-US" dirty="0"/>
          </a:p>
          <a:p>
            <a:pPr marL="82296" indent="0">
              <a:buNone/>
            </a:pPr>
            <a:r>
              <a:rPr lang="en-US" b="1" dirty="0">
                <a:solidFill>
                  <a:srgbClr val="FF6600"/>
                </a:solidFill>
              </a:rPr>
              <a:t>Split fails to reconfirm AND is adulterated with bleach</a:t>
            </a:r>
          </a:p>
          <a:p>
            <a:r>
              <a:rPr lang="en-US" b="1" dirty="0"/>
              <a:t>What do you do?  </a:t>
            </a:r>
          </a:p>
          <a:p>
            <a:endParaRPr lang="en-US" dirty="0"/>
          </a:p>
        </p:txBody>
      </p:sp>
    </p:spTree>
    <p:extLst>
      <p:ext uri="{BB962C8B-B14F-4D97-AF65-F5344CB8AC3E}">
        <p14:creationId xmlns:p14="http://schemas.microsoft.com/office/powerpoint/2010/main" val="248104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p>
        </p:txBody>
      </p:sp>
      <p:sp>
        <p:nvSpPr>
          <p:cNvPr id="3" name="Content Placeholder 2"/>
          <p:cNvSpPr>
            <a:spLocks noGrp="1"/>
          </p:cNvSpPr>
          <p:nvPr>
            <p:ph idx="1"/>
          </p:nvPr>
        </p:nvSpPr>
        <p:spPr>
          <a:xfrm>
            <a:off x="457200" y="2544318"/>
            <a:ext cx="8574741" cy="3243834"/>
          </a:xfrm>
        </p:spPr>
        <p:txBody>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endParaRPr lang="en-US" dirty="0"/>
          </a:p>
          <a:p>
            <a:pPr marL="82296" indent="0">
              <a:buNone/>
            </a:pPr>
            <a:r>
              <a:rPr lang="en-US" dirty="0"/>
              <a:t>Split fails to reconfirm AND is adulterated with bleach</a:t>
            </a:r>
          </a:p>
          <a:p>
            <a:pPr lvl="1">
              <a:buFont typeface="Wingdings" charset="2"/>
              <a:buChar char="Ø"/>
            </a:pPr>
            <a:r>
              <a:rPr lang="en-US" dirty="0"/>
              <a:t>Interview donor regarding Lab B adulterated results </a:t>
            </a:r>
          </a:p>
          <a:p>
            <a:pPr lvl="2">
              <a:buFont typeface="Wingdings" charset="2"/>
              <a:buChar char="Ø"/>
            </a:pPr>
            <a:r>
              <a:rPr lang="en-US" dirty="0"/>
              <a:t>No acceptable explanation</a:t>
            </a:r>
          </a:p>
          <a:p>
            <a:r>
              <a:rPr lang="en-US" b="1" dirty="0"/>
              <a:t>Now what?</a:t>
            </a:r>
          </a:p>
        </p:txBody>
      </p:sp>
    </p:spTree>
    <p:extLst>
      <p:ext uri="{BB962C8B-B14F-4D97-AF65-F5344CB8AC3E}">
        <p14:creationId xmlns:p14="http://schemas.microsoft.com/office/powerpoint/2010/main" val="76178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Return-to-Duty Positive THC Lab Report</a:t>
            </a:r>
          </a:p>
        </p:txBody>
      </p:sp>
      <p:sp>
        <p:nvSpPr>
          <p:cNvPr id="3" name="Content Placeholder 2"/>
          <p:cNvSpPr>
            <a:spLocks noGrp="1"/>
          </p:cNvSpPr>
          <p:nvPr>
            <p:ph idx="1"/>
          </p:nvPr>
        </p:nvSpPr>
        <p:spPr>
          <a:xfrm>
            <a:off x="457200" y="2544318"/>
            <a:ext cx="8574741" cy="3456432"/>
          </a:xfrm>
        </p:spPr>
        <p:txBody>
          <a:bodyPr>
            <a:normAutofit/>
          </a:bodyPr>
          <a:lstStyle/>
          <a:p>
            <a:pPr marL="82296" indent="0">
              <a:buNone/>
            </a:pPr>
            <a:r>
              <a:rPr lang="en-US" dirty="0"/>
              <a:t>Explanation:  I smoked marijuana last week during a ski trip in Colorado.</a:t>
            </a:r>
          </a:p>
          <a:p>
            <a:r>
              <a:rPr lang="en-US" dirty="0"/>
              <a:t>What is the verification </a:t>
            </a:r>
            <a:r>
              <a:rPr lang="mr-IN" dirty="0"/>
              <a:t>–</a:t>
            </a:r>
            <a:r>
              <a:rPr lang="en-US" dirty="0"/>
              <a:t> Positive for marijuana</a:t>
            </a:r>
          </a:p>
          <a:p>
            <a:r>
              <a:rPr lang="en-US" dirty="0"/>
              <a:t>Do you offer split testing </a:t>
            </a:r>
            <a:r>
              <a:rPr lang="mr-IN" dirty="0"/>
              <a:t>–</a:t>
            </a:r>
            <a:r>
              <a:rPr lang="en-US" dirty="0"/>
              <a:t> Yes</a:t>
            </a:r>
          </a:p>
          <a:p>
            <a:pPr marL="82296" indent="0">
              <a:buNone/>
            </a:pPr>
            <a:r>
              <a:rPr lang="en-US" dirty="0"/>
              <a:t>Split fails to reconfirm AND is adulterated with bleach.</a:t>
            </a:r>
          </a:p>
          <a:p>
            <a:pPr marL="82296" indent="0">
              <a:buNone/>
            </a:pPr>
            <a:endParaRPr lang="en-US" dirty="0"/>
          </a:p>
          <a:p>
            <a:r>
              <a:rPr lang="en-US" dirty="0"/>
              <a:t>No acceptable explanation for adulterated specimen</a:t>
            </a:r>
          </a:p>
          <a:p>
            <a:pPr lvl="1">
              <a:buFont typeface="Wingdings" charset="2"/>
              <a:buChar char="Ø"/>
            </a:pPr>
            <a:r>
              <a:rPr lang="en-US" dirty="0"/>
              <a:t>Verification:  </a:t>
            </a:r>
            <a:r>
              <a:rPr lang="en-US" b="1" dirty="0"/>
              <a:t>Failed to Reconfirm</a:t>
            </a:r>
          </a:p>
          <a:p>
            <a:pPr lvl="1">
              <a:buFont typeface="Wingdings" charset="2"/>
              <a:buChar char="Ø"/>
            </a:pPr>
            <a:r>
              <a:rPr lang="en-US" dirty="0"/>
              <a:t>Remarks:  </a:t>
            </a:r>
            <a:r>
              <a:rPr lang="en-US" i="1" dirty="0"/>
              <a:t>Refusal to Test due to adulteration</a:t>
            </a:r>
          </a:p>
          <a:p>
            <a:pPr lvl="1">
              <a:buFont typeface="Wingdings" charset="2"/>
              <a:buChar char="Ø"/>
            </a:pPr>
            <a:r>
              <a:rPr lang="en-US" dirty="0"/>
              <a:t>Allow donor 72 hours to request retest of Lab A specimen</a:t>
            </a:r>
          </a:p>
          <a:p>
            <a:pPr lvl="1">
              <a:buFont typeface="Wingdings" charset="2"/>
              <a:buChar char="Ø"/>
            </a:pPr>
            <a:r>
              <a:rPr lang="en-US" dirty="0"/>
              <a:t>Notify ODAPC</a:t>
            </a:r>
          </a:p>
          <a:p>
            <a:endParaRPr lang="en-US" b="1" dirty="0"/>
          </a:p>
        </p:txBody>
      </p:sp>
    </p:spTree>
    <p:extLst>
      <p:ext uri="{BB962C8B-B14F-4D97-AF65-F5344CB8AC3E}">
        <p14:creationId xmlns:p14="http://schemas.microsoft.com/office/powerpoint/2010/main" val="129857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Morphine/Codeine Positive Lab Report</a:t>
            </a:r>
          </a:p>
        </p:txBody>
      </p:sp>
      <p:sp>
        <p:nvSpPr>
          <p:cNvPr id="3" name="Content Placeholder 2"/>
          <p:cNvSpPr>
            <a:spLocks noGrp="1"/>
          </p:cNvSpPr>
          <p:nvPr>
            <p:ph idx="1"/>
          </p:nvPr>
        </p:nvSpPr>
        <p:spPr/>
        <p:txBody>
          <a:bodyPr/>
          <a:lstStyle/>
          <a:p>
            <a:pPr marL="82296" indent="0" algn="ctr">
              <a:buNone/>
            </a:pPr>
            <a:r>
              <a:rPr lang="en-US" dirty="0"/>
              <a:t>Morphine/Codeine @ 12,000 ng/mL</a:t>
            </a:r>
          </a:p>
          <a:p>
            <a:pPr marL="82296" indent="0" algn="ctr">
              <a:buNone/>
            </a:pPr>
            <a:endParaRPr lang="en-US" dirty="0"/>
          </a:p>
          <a:p>
            <a:pPr marL="82296" indent="0">
              <a:buNone/>
            </a:pPr>
            <a:r>
              <a:rPr lang="en-US" dirty="0"/>
              <a:t>Explanation:  My wife gave me some of her pain pills for my backache.</a:t>
            </a:r>
          </a:p>
          <a:p>
            <a:pPr marL="82296" indent="0">
              <a:buNone/>
            </a:pPr>
            <a:endParaRPr lang="en-US" dirty="0"/>
          </a:p>
          <a:p>
            <a:r>
              <a:rPr lang="en-US" dirty="0"/>
              <a:t>What is the verification?</a:t>
            </a:r>
          </a:p>
          <a:p>
            <a:pPr marL="82296" indent="0">
              <a:buNone/>
            </a:pPr>
            <a:endParaRPr lang="en-US" dirty="0"/>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275596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5DD15-F75D-40C3-9E2F-72B0FD1F442A}"/>
              </a:ext>
            </a:extLst>
          </p:cNvPr>
          <p:cNvSpPr>
            <a:spLocks noGrp="1"/>
          </p:cNvSpPr>
          <p:nvPr>
            <p:ph type="title"/>
          </p:nvPr>
        </p:nvSpPr>
        <p:spPr/>
        <p:txBody>
          <a:bodyPr/>
          <a:lstStyle/>
          <a:p>
            <a:r>
              <a:rPr lang="en-US" b="1" dirty="0"/>
              <a:t>MRO Responsibilities</a:t>
            </a:r>
          </a:p>
        </p:txBody>
      </p:sp>
      <p:sp>
        <p:nvSpPr>
          <p:cNvPr id="3" name="Content Placeholder 2">
            <a:extLst>
              <a:ext uri="{FF2B5EF4-FFF2-40B4-BE49-F238E27FC236}">
                <a16:creationId xmlns="" xmlns:a16="http://schemas.microsoft.com/office/drawing/2014/main" id="{56897FDA-9675-4466-A02D-0018042BFD4B}"/>
              </a:ext>
            </a:extLst>
          </p:cNvPr>
          <p:cNvSpPr>
            <a:spLocks noGrp="1"/>
          </p:cNvSpPr>
          <p:nvPr>
            <p:ph idx="1"/>
          </p:nvPr>
        </p:nvSpPr>
        <p:spPr>
          <a:xfrm>
            <a:off x="457200" y="2544318"/>
            <a:ext cx="8229600" cy="3456432"/>
          </a:xfrm>
        </p:spPr>
        <p:txBody>
          <a:bodyPr>
            <a:normAutofit lnSpcReduction="10000"/>
          </a:bodyPr>
          <a:lstStyle/>
          <a:p>
            <a:r>
              <a:rPr lang="en-US" dirty="0"/>
              <a:t>“</a:t>
            </a:r>
            <a:r>
              <a:rPr lang="en-US" sz="2250" dirty="0"/>
              <a:t>Independent and impartial gatekeeper and advocate for the accuracy and integrity of the drug testing process.” (§40.123)</a:t>
            </a:r>
          </a:p>
          <a:p>
            <a:pPr lvl="1"/>
            <a:r>
              <a:rPr lang="en-US" sz="2100" dirty="0"/>
              <a:t>No doctor-patient relationship</a:t>
            </a:r>
          </a:p>
          <a:p>
            <a:pPr lvl="1"/>
            <a:r>
              <a:rPr lang="en-US" sz="2100" dirty="0"/>
              <a:t>No relationship (financial benefit) with employer’s lab</a:t>
            </a:r>
          </a:p>
          <a:p>
            <a:pPr marL="308610" lvl="1" indent="0">
              <a:buNone/>
            </a:pPr>
            <a:endParaRPr lang="en-US" sz="2100" dirty="0"/>
          </a:p>
          <a:p>
            <a:r>
              <a:rPr lang="en-US" sz="2250" dirty="0"/>
              <a:t>Provides quality assurance review</a:t>
            </a:r>
          </a:p>
          <a:p>
            <a:pPr lvl="1"/>
            <a:r>
              <a:rPr lang="en-US" sz="2100" dirty="0"/>
              <a:t>Review CCF</a:t>
            </a:r>
          </a:p>
          <a:p>
            <a:pPr lvl="1"/>
            <a:r>
              <a:rPr lang="en-US" sz="2100" dirty="0"/>
              <a:t>Investigate, correct problems and provide feedback to employers, collectors and labs</a:t>
            </a:r>
          </a:p>
          <a:p>
            <a:pPr lvl="1"/>
            <a:r>
              <a:rPr lang="en-US" sz="2100" dirty="0"/>
              <a:t>Consult with ODAPC on problems</a:t>
            </a:r>
          </a:p>
          <a:p>
            <a:pPr lvl="1"/>
            <a:endParaRPr lang="en-US" sz="2250" dirty="0"/>
          </a:p>
        </p:txBody>
      </p:sp>
    </p:spTree>
    <p:extLst>
      <p:ext uri="{BB962C8B-B14F-4D97-AF65-F5344CB8AC3E}">
        <p14:creationId xmlns:p14="http://schemas.microsoft.com/office/powerpoint/2010/main" val="29203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Morphine/Codeine Positive Lab Report</a:t>
            </a:r>
          </a:p>
        </p:txBody>
      </p:sp>
      <p:sp>
        <p:nvSpPr>
          <p:cNvPr id="3" name="Content Placeholder 2"/>
          <p:cNvSpPr>
            <a:spLocks noGrp="1"/>
          </p:cNvSpPr>
          <p:nvPr>
            <p:ph idx="1"/>
          </p:nvPr>
        </p:nvSpPr>
        <p:spPr/>
        <p:txBody>
          <a:bodyPr/>
          <a:lstStyle/>
          <a:p>
            <a:pPr marL="82296" indent="0" algn="ctr">
              <a:buNone/>
            </a:pPr>
            <a:r>
              <a:rPr lang="en-US" dirty="0"/>
              <a:t>Morphine/Codeine @ 12,000 ng/mL</a:t>
            </a:r>
          </a:p>
          <a:p>
            <a:pPr marL="82296" indent="0" algn="ctr">
              <a:buNone/>
            </a:pPr>
            <a:endParaRPr lang="en-US" dirty="0"/>
          </a:p>
          <a:p>
            <a:pPr marL="82296" indent="0">
              <a:buNone/>
            </a:pPr>
            <a:r>
              <a:rPr lang="en-US" dirty="0"/>
              <a:t>Explanation:  My wife gave me some of her pain pills for my backache.</a:t>
            </a:r>
          </a:p>
          <a:p>
            <a:pPr marL="82296" indent="0">
              <a:buNone/>
            </a:pPr>
            <a:endParaRPr lang="en-US" dirty="0"/>
          </a:p>
          <a:p>
            <a:pPr marL="274320" lvl="1" indent="-192024">
              <a:buClr>
                <a:schemeClr val="accent3">
                  <a:lumMod val="75000"/>
                </a:schemeClr>
              </a:buClr>
              <a:buFont typeface="Georgia"/>
              <a:buChar char="•"/>
            </a:pPr>
            <a:r>
              <a:rPr lang="en-US" sz="2100" dirty="0"/>
              <a:t>Verification </a:t>
            </a:r>
          </a:p>
          <a:p>
            <a:pPr marL="624078" lvl="2" indent="-342900">
              <a:buClr>
                <a:schemeClr val="accent3">
                  <a:lumMod val="75000"/>
                </a:schemeClr>
              </a:buClr>
              <a:buFont typeface="Wingdings" charset="2"/>
              <a:buChar char="Ø"/>
            </a:pPr>
            <a:r>
              <a:rPr lang="en-US" sz="1950" b="1" dirty="0"/>
              <a:t>Positive</a:t>
            </a:r>
            <a:r>
              <a:rPr lang="en-US" sz="1950" dirty="0"/>
              <a:t> for </a:t>
            </a:r>
            <a:r>
              <a:rPr lang="en-US" sz="1950" i="1" dirty="0"/>
              <a:t>opioids </a:t>
            </a:r>
          </a:p>
          <a:p>
            <a:pPr marL="624078" lvl="2" indent="-342900">
              <a:buClr>
                <a:schemeClr val="accent3">
                  <a:lumMod val="75000"/>
                </a:schemeClr>
              </a:buClr>
              <a:buFont typeface="Wingdings" charset="2"/>
              <a:buChar char="Ø"/>
            </a:pPr>
            <a:r>
              <a:rPr lang="en-US" sz="1950" dirty="0"/>
              <a:t>Remarks:  </a:t>
            </a:r>
            <a:r>
              <a:rPr lang="en-US" sz="1950" i="1" dirty="0"/>
              <a:t>Unauthorized use of controlled substance</a:t>
            </a:r>
          </a:p>
          <a:p>
            <a:pPr marL="82296" indent="0">
              <a:buNone/>
            </a:pPr>
            <a:endParaRPr lang="en-US" dirty="0"/>
          </a:p>
        </p:txBody>
      </p:sp>
    </p:spTree>
    <p:extLst>
      <p:ext uri="{BB962C8B-B14F-4D97-AF65-F5344CB8AC3E}">
        <p14:creationId xmlns:p14="http://schemas.microsoft.com/office/powerpoint/2010/main" val="112619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Morphine/Codeine Positive Lab Report</a:t>
            </a:r>
          </a:p>
        </p:txBody>
      </p:sp>
      <p:sp>
        <p:nvSpPr>
          <p:cNvPr id="3" name="Content Placeholder 2"/>
          <p:cNvSpPr>
            <a:spLocks noGrp="1"/>
          </p:cNvSpPr>
          <p:nvPr>
            <p:ph idx="1"/>
          </p:nvPr>
        </p:nvSpPr>
        <p:spPr/>
        <p:txBody>
          <a:bodyPr/>
          <a:lstStyle/>
          <a:p>
            <a:pPr marL="82296" indent="0" algn="ctr">
              <a:buNone/>
            </a:pPr>
            <a:r>
              <a:rPr lang="en-US" dirty="0"/>
              <a:t>Morphine/Codeine @ 18,000 ng/mL</a:t>
            </a:r>
          </a:p>
          <a:p>
            <a:pPr marL="82296" indent="0" algn="ctr">
              <a:buNone/>
            </a:pPr>
            <a:endParaRPr lang="en-US" dirty="0"/>
          </a:p>
          <a:p>
            <a:pPr marL="82296" indent="0">
              <a:buNone/>
            </a:pPr>
            <a:r>
              <a:rPr lang="en-US" dirty="0"/>
              <a:t>Explanation:  I have a prescription for Tylenol #3 for my back pain.</a:t>
            </a:r>
          </a:p>
          <a:p>
            <a:pPr marL="82296" indent="0">
              <a:buNone/>
            </a:pPr>
            <a:endParaRPr lang="en-US" dirty="0"/>
          </a:p>
          <a:p>
            <a:r>
              <a:rPr lang="en-US" dirty="0"/>
              <a:t>What do you do?</a:t>
            </a:r>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14835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Morphine/Codeine Positive Lab Report</a:t>
            </a:r>
          </a:p>
        </p:txBody>
      </p:sp>
      <p:sp>
        <p:nvSpPr>
          <p:cNvPr id="3" name="Content Placeholder 2"/>
          <p:cNvSpPr>
            <a:spLocks noGrp="1"/>
          </p:cNvSpPr>
          <p:nvPr>
            <p:ph idx="1"/>
          </p:nvPr>
        </p:nvSpPr>
        <p:spPr/>
        <p:txBody>
          <a:bodyPr/>
          <a:lstStyle/>
          <a:p>
            <a:pPr marL="82296" indent="0" algn="ctr">
              <a:buNone/>
            </a:pPr>
            <a:r>
              <a:rPr lang="en-US" dirty="0"/>
              <a:t>Morphine/Codeine @ 18,000 ng/mL</a:t>
            </a:r>
          </a:p>
          <a:p>
            <a:pPr marL="82296" indent="0" algn="ctr">
              <a:buNone/>
            </a:pPr>
            <a:endParaRPr lang="en-US" dirty="0"/>
          </a:p>
          <a:p>
            <a:pPr marL="82296" indent="0">
              <a:buNone/>
            </a:pPr>
            <a:r>
              <a:rPr lang="en-US" dirty="0"/>
              <a:t>Explanation:  I have a prescription for Tylenol #3 for my back pain.</a:t>
            </a:r>
          </a:p>
          <a:p>
            <a:pPr marL="82296" indent="0">
              <a:buNone/>
            </a:pPr>
            <a:endParaRPr lang="en-US" dirty="0"/>
          </a:p>
          <a:p>
            <a:r>
              <a:rPr lang="en-US" dirty="0"/>
              <a:t>Prescription authenticated</a:t>
            </a:r>
          </a:p>
          <a:p>
            <a:pPr lvl="1">
              <a:buFont typeface="Wingdings" charset="2"/>
              <a:buChar char="Ø"/>
            </a:pPr>
            <a:r>
              <a:rPr lang="en-US" dirty="0"/>
              <a:t>Verification: </a:t>
            </a:r>
            <a:r>
              <a:rPr lang="en-US" b="1" dirty="0"/>
              <a:t>Negative</a:t>
            </a:r>
          </a:p>
          <a:p>
            <a:pPr lvl="1">
              <a:buFont typeface="Wingdings" charset="2"/>
              <a:buChar char="Ø"/>
            </a:pPr>
            <a:r>
              <a:rPr lang="en-US" dirty="0"/>
              <a:t>Remarks:  </a:t>
            </a:r>
            <a:r>
              <a:rPr lang="en-US" i="1" dirty="0"/>
              <a:t>Prescription verified</a:t>
            </a:r>
          </a:p>
          <a:p>
            <a:r>
              <a:rPr lang="en-US" b="1" dirty="0"/>
              <a:t>Now what?</a:t>
            </a:r>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32373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Morphine/Codeine Positive Lab Report</a:t>
            </a:r>
          </a:p>
        </p:txBody>
      </p:sp>
      <p:sp>
        <p:nvSpPr>
          <p:cNvPr id="3" name="Content Placeholder 2"/>
          <p:cNvSpPr>
            <a:spLocks noGrp="1"/>
          </p:cNvSpPr>
          <p:nvPr>
            <p:ph idx="1"/>
          </p:nvPr>
        </p:nvSpPr>
        <p:spPr>
          <a:xfrm>
            <a:off x="457200" y="2544318"/>
            <a:ext cx="8686800" cy="3243834"/>
          </a:xfrm>
        </p:spPr>
        <p:txBody>
          <a:bodyPr/>
          <a:lstStyle/>
          <a:p>
            <a:pPr marL="82296" indent="0" algn="ctr">
              <a:buNone/>
            </a:pPr>
            <a:r>
              <a:rPr lang="en-US" dirty="0"/>
              <a:t>Morphine/Codeine @ 18,000 ng/mL</a:t>
            </a:r>
          </a:p>
          <a:p>
            <a:pPr marL="82296" indent="0" algn="ctr">
              <a:buNone/>
            </a:pPr>
            <a:endParaRPr lang="en-US" dirty="0"/>
          </a:p>
          <a:p>
            <a:pPr marL="82296" indent="0">
              <a:buNone/>
            </a:pPr>
            <a:r>
              <a:rPr lang="en-US" dirty="0"/>
              <a:t>Explanation:  I have a prescription for Tylenol #3 for my back pain.</a:t>
            </a:r>
          </a:p>
          <a:p>
            <a:r>
              <a:rPr lang="en-US" dirty="0"/>
              <a:t>Prescription authenticated and verified as Negative</a:t>
            </a:r>
          </a:p>
          <a:p>
            <a:pPr marL="82296" indent="0">
              <a:buNone/>
            </a:pPr>
            <a:endParaRPr lang="en-US" b="1" dirty="0"/>
          </a:p>
          <a:p>
            <a:r>
              <a:rPr lang="en-US" dirty="0"/>
              <a:t>Fitness-for-Duty Evaluation</a:t>
            </a:r>
          </a:p>
          <a:p>
            <a:pPr lvl="1">
              <a:buFont typeface="Wingdings" charset="2"/>
              <a:buChar char="Ø"/>
            </a:pPr>
            <a:r>
              <a:rPr lang="en-US" dirty="0"/>
              <a:t>Discussion with prescribing physician:  donor has chronic pain due to lumbar HNP with limited ROM and </a:t>
            </a:r>
            <a:r>
              <a:rPr lang="en-US" b="1" dirty="0"/>
              <a:t>NEEDS</a:t>
            </a:r>
            <a:r>
              <a:rPr lang="en-US" dirty="0"/>
              <a:t> Tylenol #3 @ 2 tablets every 4 hours </a:t>
            </a:r>
          </a:p>
          <a:p>
            <a:pPr lvl="1">
              <a:buFont typeface="Wingdings" charset="2"/>
              <a:buChar char="Ø"/>
            </a:pPr>
            <a:r>
              <a:rPr lang="en-US" dirty="0"/>
              <a:t>Notify employer of concerns regarding fitness-for-duty (notify if no discussion)</a:t>
            </a:r>
          </a:p>
          <a:p>
            <a:pPr marL="82296" indent="0">
              <a:buNone/>
            </a:pPr>
            <a:endParaRPr lang="en-US" dirty="0"/>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38469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Invalid Lab Report</a:t>
            </a:r>
          </a:p>
        </p:txBody>
      </p:sp>
      <p:sp>
        <p:nvSpPr>
          <p:cNvPr id="3" name="Content Placeholder 2"/>
          <p:cNvSpPr>
            <a:spLocks noGrp="1"/>
          </p:cNvSpPr>
          <p:nvPr>
            <p:ph idx="1"/>
          </p:nvPr>
        </p:nvSpPr>
        <p:spPr>
          <a:xfrm>
            <a:off x="457200" y="2544318"/>
            <a:ext cx="8485094" cy="3243834"/>
          </a:xfrm>
        </p:spPr>
        <p:txBody>
          <a:bodyPr/>
          <a:lstStyle/>
          <a:p>
            <a:pPr marL="82296" indent="0" algn="ctr">
              <a:buNone/>
            </a:pPr>
            <a:r>
              <a:rPr lang="en-US" dirty="0"/>
              <a:t>Certifying Scientist States Specimen Was Orange</a:t>
            </a:r>
          </a:p>
          <a:p>
            <a:pPr marL="82296" indent="0" algn="ctr">
              <a:buNone/>
            </a:pPr>
            <a:endParaRPr lang="en-US" dirty="0"/>
          </a:p>
          <a:p>
            <a:pPr marL="82296" indent="0">
              <a:buNone/>
            </a:pPr>
            <a:r>
              <a:rPr lang="en-US" dirty="0"/>
              <a:t>Explanation:  Started taking TB medications, INH and Rifampin, last month.</a:t>
            </a:r>
          </a:p>
          <a:p>
            <a:pPr marL="82296" indent="0">
              <a:buNone/>
            </a:pPr>
            <a:endParaRPr lang="en-US" dirty="0"/>
          </a:p>
          <a:p>
            <a:r>
              <a:rPr lang="en-US" dirty="0"/>
              <a:t>What do you do?</a:t>
            </a:r>
          </a:p>
        </p:txBody>
      </p:sp>
    </p:spTree>
    <p:extLst>
      <p:ext uri="{BB962C8B-B14F-4D97-AF65-F5344CB8AC3E}">
        <p14:creationId xmlns:p14="http://schemas.microsoft.com/office/powerpoint/2010/main" val="316342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Invalid Lab Report</a:t>
            </a:r>
          </a:p>
        </p:txBody>
      </p:sp>
      <p:sp>
        <p:nvSpPr>
          <p:cNvPr id="3" name="Content Placeholder 2"/>
          <p:cNvSpPr>
            <a:spLocks noGrp="1"/>
          </p:cNvSpPr>
          <p:nvPr>
            <p:ph idx="1"/>
          </p:nvPr>
        </p:nvSpPr>
        <p:spPr>
          <a:xfrm>
            <a:off x="457200" y="2544318"/>
            <a:ext cx="8496300" cy="3243834"/>
          </a:xfrm>
        </p:spPr>
        <p:txBody>
          <a:bodyPr/>
          <a:lstStyle/>
          <a:p>
            <a:pPr marL="82296" indent="0" algn="ctr">
              <a:buNone/>
            </a:pPr>
            <a:r>
              <a:rPr lang="en-US" dirty="0"/>
              <a:t>Certifying Scientist States Specimen Was Orange</a:t>
            </a:r>
          </a:p>
          <a:p>
            <a:pPr marL="82296" indent="0" algn="ctr">
              <a:buNone/>
            </a:pPr>
            <a:endParaRPr lang="en-US" dirty="0"/>
          </a:p>
          <a:p>
            <a:pPr marL="82296" indent="0">
              <a:buNone/>
            </a:pPr>
            <a:r>
              <a:rPr lang="en-US" dirty="0"/>
              <a:t>Explanation:  Started taking TB medications, INH and Rifampin, last month.</a:t>
            </a:r>
          </a:p>
          <a:p>
            <a:pPr marL="82296" indent="0">
              <a:buNone/>
            </a:pPr>
            <a:endParaRPr lang="en-US" dirty="0"/>
          </a:p>
          <a:p>
            <a:r>
              <a:rPr lang="en-US" dirty="0"/>
              <a:t>Authenticated Rifampin - 5 months remaining</a:t>
            </a:r>
          </a:p>
          <a:p>
            <a:pPr lvl="1">
              <a:buFont typeface="Wingdings" charset="2"/>
              <a:buChar char="Ø"/>
            </a:pPr>
            <a:r>
              <a:rPr lang="en-US" dirty="0"/>
              <a:t>Verification:  </a:t>
            </a:r>
            <a:r>
              <a:rPr lang="en-US" b="1" dirty="0"/>
              <a:t>Test Cancelled</a:t>
            </a:r>
          </a:p>
          <a:p>
            <a:pPr lvl="1">
              <a:buFont typeface="Wingdings" charset="2"/>
              <a:buChar char="Ø"/>
            </a:pPr>
            <a:r>
              <a:rPr lang="en-US" dirty="0"/>
              <a:t>Remarks:  </a:t>
            </a:r>
            <a:r>
              <a:rPr lang="en-US" i="1" dirty="0"/>
              <a:t>Medication interfering with lab testing, Recollection NOT indicated</a:t>
            </a:r>
          </a:p>
        </p:txBody>
      </p:sp>
    </p:spTree>
    <p:extLst>
      <p:ext uri="{BB962C8B-B14F-4D97-AF65-F5344CB8AC3E}">
        <p14:creationId xmlns:p14="http://schemas.microsoft.com/office/powerpoint/2010/main" val="32496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Pre-employment </a:t>
            </a:r>
            <a:r>
              <a:rPr lang="en-US" b="1" dirty="0"/>
              <a:t>Invalid Lab Report</a:t>
            </a:r>
          </a:p>
        </p:txBody>
      </p:sp>
      <p:sp>
        <p:nvSpPr>
          <p:cNvPr id="3" name="Content Placeholder 2"/>
          <p:cNvSpPr>
            <a:spLocks noGrp="1"/>
          </p:cNvSpPr>
          <p:nvPr>
            <p:ph idx="1"/>
          </p:nvPr>
        </p:nvSpPr>
        <p:spPr>
          <a:xfrm>
            <a:off x="457200" y="2544318"/>
            <a:ext cx="8496300" cy="3243834"/>
          </a:xfrm>
        </p:spPr>
        <p:txBody>
          <a:bodyPr/>
          <a:lstStyle/>
          <a:p>
            <a:pPr marL="82296" indent="0" algn="ctr">
              <a:buNone/>
            </a:pPr>
            <a:r>
              <a:rPr lang="en-US" dirty="0"/>
              <a:t>Certifying Scientist States Specimen Was Orange</a:t>
            </a:r>
          </a:p>
          <a:p>
            <a:pPr marL="82296" indent="0" algn="ctr">
              <a:buNone/>
            </a:pPr>
            <a:endParaRPr lang="en-US" dirty="0"/>
          </a:p>
          <a:p>
            <a:pPr marL="82296" indent="0">
              <a:buNone/>
            </a:pPr>
            <a:r>
              <a:rPr lang="en-US" dirty="0"/>
              <a:t>Explanation:  Started taking TB medications, INH and Rifampin last month.</a:t>
            </a:r>
          </a:p>
          <a:p>
            <a:pPr marL="82296" indent="0">
              <a:buNone/>
            </a:pPr>
            <a:endParaRPr lang="en-US" dirty="0"/>
          </a:p>
          <a:p>
            <a:r>
              <a:rPr lang="en-US" dirty="0"/>
              <a:t>Authenticated Rifampin </a:t>
            </a:r>
            <a:r>
              <a:rPr lang="mr-IN" dirty="0"/>
              <a:t>–</a:t>
            </a:r>
            <a:r>
              <a:rPr lang="en-US" dirty="0"/>
              <a:t> 5 months remaining</a:t>
            </a:r>
          </a:p>
          <a:p>
            <a:r>
              <a:rPr lang="en-US" b="1" dirty="0"/>
              <a:t>Now what and why?</a:t>
            </a:r>
            <a:endParaRPr lang="en-US" b="1" i="1" dirty="0"/>
          </a:p>
        </p:txBody>
      </p:sp>
    </p:spTree>
    <p:extLst>
      <p:ext uri="{BB962C8B-B14F-4D97-AF65-F5344CB8AC3E}">
        <p14:creationId xmlns:p14="http://schemas.microsoft.com/office/powerpoint/2010/main" val="128332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Pre-employment </a:t>
            </a:r>
            <a:r>
              <a:rPr lang="en-US" b="1" dirty="0"/>
              <a:t>Invalid Lab Report</a:t>
            </a:r>
          </a:p>
        </p:txBody>
      </p:sp>
      <p:sp>
        <p:nvSpPr>
          <p:cNvPr id="3" name="Content Placeholder 2"/>
          <p:cNvSpPr>
            <a:spLocks noGrp="1"/>
          </p:cNvSpPr>
          <p:nvPr>
            <p:ph idx="1"/>
          </p:nvPr>
        </p:nvSpPr>
        <p:spPr>
          <a:xfrm>
            <a:off x="457200" y="2544318"/>
            <a:ext cx="8496300" cy="3243834"/>
          </a:xfrm>
        </p:spPr>
        <p:txBody>
          <a:bodyPr/>
          <a:lstStyle/>
          <a:p>
            <a:pPr marL="82296" indent="0" algn="ctr">
              <a:buNone/>
            </a:pPr>
            <a:r>
              <a:rPr lang="en-US" dirty="0"/>
              <a:t>Certifying Scientist States Specimen Was Orange</a:t>
            </a:r>
          </a:p>
          <a:p>
            <a:pPr marL="82296" indent="0" algn="ctr">
              <a:buNone/>
            </a:pPr>
            <a:endParaRPr lang="en-US" dirty="0"/>
          </a:p>
          <a:p>
            <a:pPr marL="82296" indent="0">
              <a:buNone/>
            </a:pPr>
            <a:r>
              <a:rPr lang="en-US" dirty="0"/>
              <a:t>Explanation:  Started taking TB medications, INH and Rifampin last month.</a:t>
            </a:r>
          </a:p>
          <a:p>
            <a:r>
              <a:rPr lang="en-US" dirty="0"/>
              <a:t>Authenticated Rifampin </a:t>
            </a:r>
            <a:r>
              <a:rPr lang="mr-IN" dirty="0"/>
              <a:t>–</a:t>
            </a:r>
            <a:r>
              <a:rPr lang="en-US" dirty="0"/>
              <a:t> 5 months remaining</a:t>
            </a:r>
          </a:p>
          <a:p>
            <a:pPr marL="82296" indent="0">
              <a:buNone/>
            </a:pPr>
            <a:endParaRPr lang="en-US" dirty="0"/>
          </a:p>
          <a:p>
            <a:pPr>
              <a:buFont typeface="Wingdings" charset="2"/>
              <a:buChar char="Ø"/>
            </a:pPr>
            <a:r>
              <a:rPr lang="en-US" dirty="0"/>
              <a:t>Face-to-face physical examination because negative result required for pre-employment test</a:t>
            </a:r>
          </a:p>
          <a:p>
            <a:pPr lvl="1">
              <a:buFont typeface="Wingdings" charset="2"/>
              <a:buChar char="Ø"/>
            </a:pPr>
            <a:r>
              <a:rPr lang="en-US" dirty="0"/>
              <a:t>No evidence of drug use</a:t>
            </a:r>
          </a:p>
          <a:p>
            <a:pPr lvl="2">
              <a:buFont typeface="Wingdings" charset="2"/>
              <a:buChar char="Ø"/>
            </a:pPr>
            <a:r>
              <a:rPr lang="en-US" dirty="0"/>
              <a:t>Verification: </a:t>
            </a:r>
            <a:r>
              <a:rPr lang="en-US" b="1" dirty="0"/>
              <a:t>Negative</a:t>
            </a:r>
          </a:p>
        </p:txBody>
      </p:sp>
    </p:spTree>
    <p:extLst>
      <p:ext uri="{BB962C8B-B14F-4D97-AF65-F5344CB8AC3E}">
        <p14:creationId xmlns:p14="http://schemas.microsoft.com/office/powerpoint/2010/main" val="60750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6600"/>
                </a:solidFill>
              </a:rPr>
              <a:t>Pre-employment </a:t>
            </a:r>
            <a:r>
              <a:rPr lang="en-US" b="1" dirty="0"/>
              <a:t>Invalid Lab Report</a:t>
            </a:r>
          </a:p>
        </p:txBody>
      </p:sp>
      <p:sp>
        <p:nvSpPr>
          <p:cNvPr id="3" name="Content Placeholder 2"/>
          <p:cNvSpPr>
            <a:spLocks noGrp="1"/>
          </p:cNvSpPr>
          <p:nvPr>
            <p:ph idx="1"/>
          </p:nvPr>
        </p:nvSpPr>
        <p:spPr>
          <a:xfrm>
            <a:off x="457200" y="2544318"/>
            <a:ext cx="8496300" cy="3456432"/>
          </a:xfrm>
        </p:spPr>
        <p:txBody>
          <a:bodyPr/>
          <a:lstStyle/>
          <a:p>
            <a:pPr marL="82296" indent="0" algn="ctr">
              <a:buNone/>
            </a:pPr>
            <a:r>
              <a:rPr lang="en-US" dirty="0"/>
              <a:t>Certifying Scientist States Specimen Was Orange</a:t>
            </a:r>
          </a:p>
          <a:p>
            <a:pPr marL="82296" indent="0" algn="ctr">
              <a:buNone/>
            </a:pPr>
            <a:endParaRPr lang="en-US" dirty="0"/>
          </a:p>
          <a:p>
            <a:pPr marL="82296" indent="0">
              <a:buNone/>
            </a:pPr>
            <a:r>
              <a:rPr lang="en-US" dirty="0"/>
              <a:t>Explanation:  Started taking TB medications, INH and Rifampin last month.</a:t>
            </a:r>
          </a:p>
          <a:p>
            <a:r>
              <a:rPr lang="en-US" dirty="0"/>
              <a:t>Authenticated Rifampin </a:t>
            </a:r>
            <a:r>
              <a:rPr lang="mr-IN" dirty="0"/>
              <a:t>–</a:t>
            </a:r>
            <a:r>
              <a:rPr lang="en-US" dirty="0"/>
              <a:t> 5 months remaining</a:t>
            </a:r>
          </a:p>
          <a:p>
            <a:pPr marL="82296" indent="0">
              <a:buNone/>
            </a:pPr>
            <a:endParaRPr lang="en-US" dirty="0"/>
          </a:p>
          <a:p>
            <a:pPr>
              <a:buFont typeface="Wingdings" charset="2"/>
              <a:buChar char="Ø"/>
            </a:pPr>
            <a:r>
              <a:rPr lang="en-US" dirty="0"/>
              <a:t>Face-to-face physical examination because negative result required for pre-employment test</a:t>
            </a:r>
          </a:p>
          <a:p>
            <a:pPr lvl="1">
              <a:buFont typeface="Wingdings" charset="2"/>
              <a:buChar char="Ø"/>
            </a:pPr>
            <a:r>
              <a:rPr lang="en-US" dirty="0"/>
              <a:t>Fresh needle tracks on feet </a:t>
            </a:r>
          </a:p>
          <a:p>
            <a:pPr lvl="2">
              <a:buFont typeface="Wingdings" charset="2"/>
              <a:buChar char="Ø"/>
            </a:pPr>
            <a:r>
              <a:rPr lang="en-US" dirty="0"/>
              <a:t>Verification: </a:t>
            </a:r>
            <a:r>
              <a:rPr lang="en-US" b="1" dirty="0"/>
              <a:t>Test Cancelled</a:t>
            </a:r>
          </a:p>
          <a:p>
            <a:pPr lvl="2">
              <a:buFont typeface="Wingdings" charset="2"/>
              <a:buChar char="Ø"/>
            </a:pPr>
            <a:r>
              <a:rPr lang="en-US" dirty="0"/>
              <a:t>Remarks:  </a:t>
            </a:r>
            <a:r>
              <a:rPr lang="en-US" i="1" dirty="0"/>
              <a:t>Clinical evidence of drug use (failed to undergo examination)</a:t>
            </a:r>
          </a:p>
        </p:txBody>
      </p:sp>
    </p:spTree>
    <p:extLst>
      <p:ext uri="{BB962C8B-B14F-4D97-AF65-F5344CB8AC3E}">
        <p14:creationId xmlns:p14="http://schemas.microsoft.com/office/powerpoint/2010/main" val="389850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Shy Bladder</a:t>
            </a:r>
          </a:p>
        </p:txBody>
      </p:sp>
      <p:sp>
        <p:nvSpPr>
          <p:cNvPr id="3" name="Content Placeholder 2"/>
          <p:cNvSpPr>
            <a:spLocks noGrp="1"/>
          </p:cNvSpPr>
          <p:nvPr>
            <p:ph idx="1"/>
          </p:nvPr>
        </p:nvSpPr>
        <p:spPr>
          <a:xfrm>
            <a:off x="457200" y="2544318"/>
            <a:ext cx="8541124" cy="3243834"/>
          </a:xfrm>
        </p:spPr>
        <p:txBody>
          <a:bodyPr/>
          <a:lstStyle/>
          <a:p>
            <a:pPr marL="82296" indent="0">
              <a:buNone/>
            </a:pPr>
            <a:r>
              <a:rPr lang="en-US" dirty="0"/>
              <a:t>Explanation:  I have kidney stones. </a:t>
            </a:r>
          </a:p>
          <a:p>
            <a:pPr>
              <a:buFont typeface="Wingdings" charset="2"/>
              <a:buChar char="Ø"/>
            </a:pPr>
            <a:r>
              <a:rPr lang="en-US" dirty="0"/>
              <a:t>Recommended local MRO or Urologist for evaluation</a:t>
            </a:r>
          </a:p>
          <a:p>
            <a:pPr lvl="1">
              <a:buFont typeface="Wingdings" charset="2"/>
              <a:buChar char="Ø"/>
            </a:pPr>
            <a:r>
              <a:rPr lang="en-US" dirty="0"/>
              <a:t>Provides letter from PCP stating donor was unable to void due to UTI</a:t>
            </a:r>
          </a:p>
          <a:p>
            <a:pPr marL="308610" lvl="1" indent="0">
              <a:buNone/>
            </a:pPr>
            <a:endParaRPr lang="en-US" dirty="0"/>
          </a:p>
          <a:p>
            <a:pPr>
              <a:buFont typeface="Wingdings" charset="2"/>
              <a:buChar char="Ø"/>
            </a:pPr>
            <a:r>
              <a:rPr lang="en-US" dirty="0"/>
              <a:t>Request urinalysis supporting diagnosis of UTI</a:t>
            </a:r>
          </a:p>
          <a:p>
            <a:pPr lvl="1">
              <a:buFont typeface="Arial"/>
              <a:buChar char="•"/>
            </a:pPr>
            <a:r>
              <a:rPr lang="en-US" dirty="0"/>
              <a:t>No medical documentation to support UTI (normal U/A)</a:t>
            </a:r>
          </a:p>
          <a:p>
            <a:pPr lvl="2">
              <a:buFont typeface="Wingdings" charset="2"/>
              <a:buChar char="Ø"/>
            </a:pPr>
            <a:r>
              <a:rPr lang="en-US" dirty="0"/>
              <a:t>Verification:  </a:t>
            </a:r>
            <a:r>
              <a:rPr lang="en-US" b="1" dirty="0"/>
              <a:t>Refusal to Test</a:t>
            </a:r>
          </a:p>
        </p:txBody>
      </p:sp>
    </p:spTree>
    <p:extLst>
      <p:ext uri="{BB962C8B-B14F-4D97-AF65-F5344CB8AC3E}">
        <p14:creationId xmlns:p14="http://schemas.microsoft.com/office/powerpoint/2010/main" val="1979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5DD15-F75D-40C3-9E2F-72B0FD1F442A}"/>
              </a:ext>
            </a:extLst>
          </p:cNvPr>
          <p:cNvSpPr>
            <a:spLocks noGrp="1"/>
          </p:cNvSpPr>
          <p:nvPr>
            <p:ph type="title"/>
          </p:nvPr>
        </p:nvSpPr>
        <p:spPr/>
        <p:txBody>
          <a:bodyPr/>
          <a:lstStyle/>
          <a:p>
            <a:r>
              <a:rPr lang="en-US" b="1" dirty="0"/>
              <a:t>MRO Responsibilities</a:t>
            </a:r>
          </a:p>
        </p:txBody>
      </p:sp>
      <p:sp>
        <p:nvSpPr>
          <p:cNvPr id="3" name="Content Placeholder 2">
            <a:extLst>
              <a:ext uri="{FF2B5EF4-FFF2-40B4-BE49-F238E27FC236}">
                <a16:creationId xmlns="" xmlns:a16="http://schemas.microsoft.com/office/drawing/2014/main" id="{56897FDA-9675-4466-A02D-0018042BFD4B}"/>
              </a:ext>
            </a:extLst>
          </p:cNvPr>
          <p:cNvSpPr>
            <a:spLocks noGrp="1"/>
          </p:cNvSpPr>
          <p:nvPr>
            <p:ph idx="1"/>
          </p:nvPr>
        </p:nvSpPr>
        <p:spPr>
          <a:xfrm>
            <a:off x="457200" y="2544318"/>
            <a:ext cx="8229600" cy="3234556"/>
          </a:xfrm>
        </p:spPr>
        <p:txBody>
          <a:bodyPr>
            <a:normAutofit/>
          </a:bodyPr>
          <a:lstStyle/>
          <a:p>
            <a:r>
              <a:rPr lang="en-US" sz="2250" dirty="0"/>
              <a:t>Determines if donor has legitimate medical explanation for non-negative test result (positive, adulterated, substituted, invalid)</a:t>
            </a:r>
          </a:p>
          <a:p>
            <a:pPr marL="82296" indent="0">
              <a:buNone/>
            </a:pPr>
            <a:endParaRPr lang="en-US" sz="2250" dirty="0"/>
          </a:p>
          <a:p>
            <a:r>
              <a:rPr lang="en-US" sz="2250" dirty="0"/>
              <a:t>Ensures timely flow of information to employers</a:t>
            </a:r>
          </a:p>
          <a:p>
            <a:pPr marL="82296" indent="0">
              <a:buNone/>
            </a:pPr>
            <a:endParaRPr lang="en-US" sz="2250" dirty="0"/>
          </a:p>
          <a:p>
            <a:r>
              <a:rPr lang="en-US" sz="2250" dirty="0"/>
              <a:t>Protects confidentiality</a:t>
            </a:r>
          </a:p>
          <a:p>
            <a:pPr marL="82296" indent="0">
              <a:buNone/>
            </a:pPr>
            <a:endParaRPr lang="en-US" sz="2250" dirty="0"/>
          </a:p>
          <a:p>
            <a:r>
              <a:rPr lang="en-US" sz="2250" dirty="0"/>
              <a:t>Functions in compliance with DOT regulations</a:t>
            </a:r>
          </a:p>
          <a:p>
            <a:pPr marL="82296" indent="0">
              <a:buNone/>
            </a:pPr>
            <a:endParaRPr lang="en-US" sz="2250" dirty="0"/>
          </a:p>
          <a:p>
            <a:endParaRPr lang="en-US" sz="2250" dirty="0"/>
          </a:p>
        </p:txBody>
      </p:sp>
    </p:spTree>
    <p:extLst>
      <p:ext uri="{BB962C8B-B14F-4D97-AF65-F5344CB8AC3E}">
        <p14:creationId xmlns:p14="http://schemas.microsoft.com/office/powerpoint/2010/main" val="201323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Two-Specimen Collections</a:t>
            </a:r>
          </a:p>
        </p:txBody>
      </p:sp>
      <p:sp>
        <p:nvSpPr>
          <p:cNvPr id="3" name="Content Placeholder 2"/>
          <p:cNvSpPr>
            <a:spLocks noGrp="1"/>
          </p:cNvSpPr>
          <p:nvPr>
            <p:ph idx="1"/>
          </p:nvPr>
        </p:nvSpPr>
        <p:spPr/>
        <p:txBody>
          <a:bodyPr/>
          <a:lstStyle/>
          <a:p>
            <a:pPr marL="82296" indent="0" algn="ctr">
              <a:buNone/>
            </a:pPr>
            <a:r>
              <a:rPr lang="en-US" dirty="0"/>
              <a:t>Temperature-Out-of-Range and Observed Collection</a:t>
            </a:r>
          </a:p>
          <a:p>
            <a:endParaRPr lang="en-US" dirty="0"/>
          </a:p>
          <a:p>
            <a:r>
              <a:rPr lang="en-US" dirty="0"/>
              <a:t>1</a:t>
            </a:r>
            <a:r>
              <a:rPr lang="en-US" baseline="30000" dirty="0"/>
              <a:t>st</a:t>
            </a:r>
            <a:r>
              <a:rPr lang="en-US" dirty="0"/>
              <a:t> lab report is negative</a:t>
            </a:r>
          </a:p>
          <a:p>
            <a:r>
              <a:rPr lang="en-US" dirty="0"/>
              <a:t>2</a:t>
            </a:r>
            <a:r>
              <a:rPr lang="en-US" baseline="30000" dirty="0"/>
              <a:t>nd</a:t>
            </a:r>
            <a:r>
              <a:rPr lang="en-US" dirty="0"/>
              <a:t> lab report is pending</a:t>
            </a:r>
          </a:p>
          <a:p>
            <a:pPr marL="82296" indent="0">
              <a:buNone/>
            </a:pPr>
            <a:endParaRPr lang="en-US" dirty="0"/>
          </a:p>
          <a:p>
            <a:r>
              <a:rPr lang="en-US" dirty="0"/>
              <a:t>What do you do?</a:t>
            </a:r>
          </a:p>
        </p:txBody>
      </p:sp>
    </p:spTree>
    <p:extLst>
      <p:ext uri="{BB962C8B-B14F-4D97-AF65-F5344CB8AC3E}">
        <p14:creationId xmlns:p14="http://schemas.microsoft.com/office/powerpoint/2010/main" val="259396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Two-Specimen Collections</a:t>
            </a:r>
          </a:p>
        </p:txBody>
      </p:sp>
      <p:sp>
        <p:nvSpPr>
          <p:cNvPr id="3" name="Content Placeholder 2"/>
          <p:cNvSpPr>
            <a:spLocks noGrp="1"/>
          </p:cNvSpPr>
          <p:nvPr>
            <p:ph idx="1"/>
          </p:nvPr>
        </p:nvSpPr>
        <p:spPr/>
        <p:txBody>
          <a:bodyPr/>
          <a:lstStyle/>
          <a:p>
            <a:pPr marL="82296" indent="0" algn="ctr">
              <a:buNone/>
            </a:pPr>
            <a:r>
              <a:rPr lang="en-US" dirty="0"/>
              <a:t>Temperature-Out-of-Range and Observed Collection</a:t>
            </a:r>
          </a:p>
          <a:p>
            <a:endParaRPr lang="en-US" dirty="0"/>
          </a:p>
          <a:p>
            <a:r>
              <a:rPr lang="en-US" dirty="0"/>
              <a:t>1</a:t>
            </a:r>
            <a:r>
              <a:rPr lang="en-US" baseline="30000" dirty="0"/>
              <a:t>st</a:t>
            </a:r>
            <a:r>
              <a:rPr lang="en-US" dirty="0"/>
              <a:t> lab report is negative</a:t>
            </a:r>
          </a:p>
          <a:p>
            <a:r>
              <a:rPr lang="en-US" dirty="0"/>
              <a:t>2</a:t>
            </a:r>
            <a:r>
              <a:rPr lang="en-US" baseline="30000" dirty="0"/>
              <a:t>nd</a:t>
            </a:r>
            <a:r>
              <a:rPr lang="en-US" dirty="0"/>
              <a:t> lab report is pending</a:t>
            </a:r>
          </a:p>
          <a:p>
            <a:endParaRPr lang="en-US" dirty="0"/>
          </a:p>
          <a:p>
            <a:pPr>
              <a:buFont typeface="Wingdings" charset="2"/>
              <a:buChar char="Ø"/>
            </a:pPr>
            <a:r>
              <a:rPr lang="en-US" dirty="0"/>
              <a:t>Do not report results of 1</a:t>
            </a:r>
            <a:r>
              <a:rPr lang="en-US" baseline="30000" dirty="0"/>
              <a:t>st</a:t>
            </a:r>
            <a:r>
              <a:rPr lang="en-US" dirty="0"/>
              <a:t> specimen until lab report of 2</a:t>
            </a:r>
            <a:r>
              <a:rPr lang="en-US" baseline="30000" dirty="0"/>
              <a:t>nd</a:t>
            </a:r>
            <a:r>
              <a:rPr lang="en-US" dirty="0"/>
              <a:t> is received </a:t>
            </a:r>
          </a:p>
        </p:txBody>
      </p:sp>
    </p:spTree>
    <p:extLst>
      <p:ext uri="{BB962C8B-B14F-4D97-AF65-F5344CB8AC3E}">
        <p14:creationId xmlns:p14="http://schemas.microsoft.com/office/powerpoint/2010/main" val="36320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Two-Specimen Collections</a:t>
            </a:r>
          </a:p>
        </p:txBody>
      </p:sp>
      <p:sp>
        <p:nvSpPr>
          <p:cNvPr id="3" name="Content Placeholder 2"/>
          <p:cNvSpPr>
            <a:spLocks noGrp="1"/>
          </p:cNvSpPr>
          <p:nvPr>
            <p:ph idx="1"/>
          </p:nvPr>
        </p:nvSpPr>
        <p:spPr/>
        <p:txBody>
          <a:bodyPr/>
          <a:lstStyle/>
          <a:p>
            <a:pPr marL="82296" indent="0" algn="ctr">
              <a:buNone/>
            </a:pPr>
            <a:r>
              <a:rPr lang="en-US" dirty="0"/>
              <a:t>Temperature-Out-of-Range and Observed Collection</a:t>
            </a:r>
          </a:p>
          <a:p>
            <a:endParaRPr lang="en-US" dirty="0"/>
          </a:p>
          <a:p>
            <a:r>
              <a:rPr lang="en-US" dirty="0"/>
              <a:t>1</a:t>
            </a:r>
            <a:r>
              <a:rPr lang="en-US" baseline="30000" dirty="0"/>
              <a:t>st</a:t>
            </a:r>
            <a:r>
              <a:rPr lang="en-US" dirty="0"/>
              <a:t> lab report is positive</a:t>
            </a:r>
          </a:p>
          <a:p>
            <a:r>
              <a:rPr lang="en-US" dirty="0"/>
              <a:t>2</a:t>
            </a:r>
            <a:r>
              <a:rPr lang="en-US" baseline="30000" dirty="0"/>
              <a:t>nd</a:t>
            </a:r>
            <a:r>
              <a:rPr lang="en-US" dirty="0"/>
              <a:t> lab report is pending</a:t>
            </a:r>
          </a:p>
          <a:p>
            <a:pPr marL="82296" indent="0">
              <a:buNone/>
            </a:pPr>
            <a:endParaRPr lang="en-US" dirty="0"/>
          </a:p>
          <a:p>
            <a:r>
              <a:rPr lang="en-US" dirty="0"/>
              <a:t>What do you do?</a:t>
            </a:r>
          </a:p>
        </p:txBody>
      </p:sp>
    </p:spTree>
    <p:extLst>
      <p:ext uri="{BB962C8B-B14F-4D97-AF65-F5344CB8AC3E}">
        <p14:creationId xmlns:p14="http://schemas.microsoft.com/office/powerpoint/2010/main" val="330137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Two-Specimen Collections</a:t>
            </a:r>
          </a:p>
        </p:txBody>
      </p:sp>
      <p:sp>
        <p:nvSpPr>
          <p:cNvPr id="3" name="Content Placeholder 2"/>
          <p:cNvSpPr>
            <a:spLocks noGrp="1"/>
          </p:cNvSpPr>
          <p:nvPr>
            <p:ph idx="1"/>
          </p:nvPr>
        </p:nvSpPr>
        <p:spPr/>
        <p:txBody>
          <a:bodyPr/>
          <a:lstStyle/>
          <a:p>
            <a:pPr marL="82296" indent="0" algn="ctr">
              <a:buNone/>
            </a:pPr>
            <a:r>
              <a:rPr lang="en-US" dirty="0"/>
              <a:t>Temperature-Out-of-Range and Observed Collection</a:t>
            </a:r>
          </a:p>
          <a:p>
            <a:endParaRPr lang="en-US" dirty="0"/>
          </a:p>
          <a:p>
            <a:r>
              <a:rPr lang="en-US" dirty="0"/>
              <a:t>1</a:t>
            </a:r>
            <a:r>
              <a:rPr lang="en-US" baseline="30000" dirty="0"/>
              <a:t>st</a:t>
            </a:r>
            <a:r>
              <a:rPr lang="en-US" dirty="0"/>
              <a:t> lab report is positive</a:t>
            </a:r>
          </a:p>
          <a:p>
            <a:r>
              <a:rPr lang="en-US" dirty="0"/>
              <a:t>2</a:t>
            </a:r>
            <a:r>
              <a:rPr lang="en-US" baseline="30000" dirty="0"/>
              <a:t>nd</a:t>
            </a:r>
            <a:r>
              <a:rPr lang="en-US" dirty="0"/>
              <a:t> lab report is pending</a:t>
            </a:r>
          </a:p>
          <a:p>
            <a:endParaRPr lang="en-US" dirty="0"/>
          </a:p>
          <a:p>
            <a:pPr>
              <a:buFont typeface="Wingdings" charset="2"/>
              <a:buChar char="Ø"/>
            </a:pPr>
            <a:r>
              <a:rPr lang="en-US" dirty="0"/>
              <a:t>Immediately report result of 1</a:t>
            </a:r>
            <a:r>
              <a:rPr lang="en-US" baseline="30000" dirty="0"/>
              <a:t>st</a:t>
            </a:r>
            <a:r>
              <a:rPr lang="en-US" dirty="0"/>
              <a:t> specimen</a:t>
            </a:r>
          </a:p>
        </p:txBody>
      </p:sp>
    </p:spTree>
    <p:extLst>
      <p:ext uri="{BB962C8B-B14F-4D97-AF65-F5344CB8AC3E}">
        <p14:creationId xmlns:p14="http://schemas.microsoft.com/office/powerpoint/2010/main" val="38918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35" y="3171265"/>
            <a:ext cx="8229600" cy="802386"/>
          </a:xfrm>
        </p:spPr>
        <p:txBody>
          <a:bodyPr/>
          <a:lstStyle/>
          <a:p>
            <a:pPr algn="ctr"/>
            <a:r>
              <a:rPr lang="en-US" b="1" dirty="0"/>
              <a:t>Thank you</a:t>
            </a:r>
          </a:p>
        </p:txBody>
      </p:sp>
    </p:spTree>
    <p:extLst>
      <p:ext uri="{BB962C8B-B14F-4D97-AF65-F5344CB8AC3E}">
        <p14:creationId xmlns:p14="http://schemas.microsoft.com/office/powerpoint/2010/main" val="289491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MRO Recordkeeping</a:t>
            </a:r>
          </a:p>
        </p:txBody>
      </p:sp>
      <p:sp>
        <p:nvSpPr>
          <p:cNvPr id="3" name="Content Placeholder 2"/>
          <p:cNvSpPr>
            <a:spLocks noGrp="1"/>
          </p:cNvSpPr>
          <p:nvPr>
            <p:ph idx="1"/>
          </p:nvPr>
        </p:nvSpPr>
        <p:spPr>
          <a:xfrm>
            <a:off x="457200" y="2544319"/>
            <a:ext cx="8229600" cy="3366785"/>
          </a:xfrm>
        </p:spPr>
        <p:txBody>
          <a:bodyPr>
            <a:normAutofit/>
          </a:bodyPr>
          <a:lstStyle/>
          <a:p>
            <a:r>
              <a:rPr lang="en-US" dirty="0"/>
              <a:t>One year:  Lab-Negative or Cancelled drug-test records</a:t>
            </a:r>
          </a:p>
          <a:p>
            <a:pPr marL="308610" lvl="1" indent="0">
              <a:buNone/>
            </a:pPr>
            <a:endParaRPr lang="en-US" sz="2100" dirty="0"/>
          </a:p>
          <a:p>
            <a:r>
              <a:rPr lang="en-US" dirty="0"/>
              <a:t>Five years:  Lab-Positive or Refusal-to-Test drug-test records</a:t>
            </a:r>
          </a:p>
          <a:p>
            <a:pPr marL="308610" lvl="1" indent="0">
              <a:buNone/>
            </a:pPr>
            <a:endParaRPr lang="en-US" sz="2100" dirty="0"/>
          </a:p>
          <a:p>
            <a:r>
              <a:rPr lang="en-US" dirty="0"/>
              <a:t>Minimum record:  Copy 2 of CCF and interview notes</a:t>
            </a:r>
          </a:p>
          <a:p>
            <a:pPr marL="82296" indent="0">
              <a:buNone/>
            </a:pPr>
            <a:endParaRPr lang="en-US" dirty="0"/>
          </a:p>
          <a:p>
            <a:r>
              <a:rPr lang="en-US" dirty="0"/>
              <a:t>Drug-test records separate from patient medical records</a:t>
            </a:r>
          </a:p>
          <a:p>
            <a:pPr marL="82296" indent="0">
              <a:buNone/>
            </a:pPr>
            <a:endParaRPr lang="en-US" dirty="0"/>
          </a:p>
          <a:p>
            <a:r>
              <a:rPr lang="en-US" dirty="0"/>
              <a:t>Confidential</a:t>
            </a:r>
          </a:p>
        </p:txBody>
      </p:sp>
    </p:spTree>
    <p:extLst>
      <p:ext uri="{BB962C8B-B14F-4D97-AF65-F5344CB8AC3E}">
        <p14:creationId xmlns:p14="http://schemas.microsoft.com/office/powerpoint/2010/main" val="23912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9" y="2473878"/>
            <a:ext cx="8229600" cy="1909976"/>
          </a:xfrm>
        </p:spPr>
        <p:txBody>
          <a:bodyPr>
            <a:normAutofit/>
          </a:bodyPr>
          <a:lstStyle/>
          <a:p>
            <a:r>
              <a:rPr lang="en-US" b="1" dirty="0">
                <a:solidFill>
                  <a:srgbClr val="739A28"/>
                </a:solidFill>
              </a:rPr>
              <a:t>Medical Review Officer Assistant (MRO-A)</a:t>
            </a:r>
            <a:br>
              <a:rPr lang="en-US" b="1" dirty="0">
                <a:solidFill>
                  <a:srgbClr val="739A28"/>
                </a:solidFill>
              </a:rPr>
            </a:br>
            <a:endParaRPr lang="en-US" sz="2100" dirty="0">
              <a:solidFill>
                <a:srgbClr val="008000"/>
              </a:solidFill>
            </a:endParaRPr>
          </a:p>
        </p:txBody>
      </p:sp>
    </p:spTree>
    <p:extLst>
      <p:ext uri="{BB962C8B-B14F-4D97-AF65-F5344CB8AC3E}">
        <p14:creationId xmlns:p14="http://schemas.microsoft.com/office/powerpoint/2010/main" val="34781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4504</TotalTime>
  <Words>3318</Words>
  <Application>Microsoft Office PowerPoint</Application>
  <PresentationFormat>On-screen Show (4:3)</PresentationFormat>
  <Paragraphs>583</Paragraphs>
  <Slides>74</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Arial</vt:lpstr>
      <vt:lpstr>Brush Script MT Italic</vt:lpstr>
      <vt:lpstr>Calibri</vt:lpstr>
      <vt:lpstr>Georgia</vt:lpstr>
      <vt:lpstr>Mangal</vt:lpstr>
      <vt:lpstr>Times New Roman</vt:lpstr>
      <vt:lpstr>Wingdings</vt:lpstr>
      <vt:lpstr>Wingdings 2</vt:lpstr>
      <vt:lpstr>Training presentation</vt:lpstr>
      <vt:lpstr>Document</vt:lpstr>
      <vt:lpstr>Roles of  The Medical Review Officer  and  The Medical Review Officer Assistant </vt:lpstr>
      <vt:lpstr>Overview</vt:lpstr>
      <vt:lpstr>Medical Review Officer</vt:lpstr>
      <vt:lpstr>Medical Review Officer (MRO) Qualifications</vt:lpstr>
      <vt:lpstr>MRO Qualifications</vt:lpstr>
      <vt:lpstr>MRO Responsibilities</vt:lpstr>
      <vt:lpstr>MRO Responsibilities</vt:lpstr>
      <vt:lpstr>MRO Recordkeeping</vt:lpstr>
      <vt:lpstr>Medical Review Officer Assistant (MRO-A) </vt:lpstr>
      <vt:lpstr>MRO-A</vt:lpstr>
      <vt:lpstr>MRO-A Responsibilities </vt:lpstr>
      <vt:lpstr>MRO-A Responsibilities</vt:lpstr>
      <vt:lpstr>MRO-A Responsibilities (Continued)</vt:lpstr>
      <vt:lpstr>MRO-A CCF Review</vt:lpstr>
      <vt:lpstr>What Else Could Go Wrong? </vt:lpstr>
      <vt:lpstr>PowerPoint Presentation</vt:lpstr>
      <vt:lpstr>MRO-A Restrictions</vt:lpstr>
      <vt:lpstr>Other Ways to Assist  </vt:lpstr>
      <vt:lpstr>Fatal Flaws -vs- Correctable Flaws</vt:lpstr>
      <vt:lpstr>Making Contact </vt:lpstr>
      <vt:lpstr>Contact Concerns</vt:lpstr>
      <vt:lpstr>Drug Testing Programs</vt:lpstr>
      <vt:lpstr>Know the Employer’s Program</vt:lpstr>
      <vt:lpstr>5 Panel DOT Drug Test</vt:lpstr>
      <vt:lpstr>The Interview</vt:lpstr>
      <vt:lpstr>MRO Verification - HIPAA</vt:lpstr>
      <vt:lpstr>MRO Verification – Interview</vt:lpstr>
      <vt:lpstr>Verification and Reporting</vt:lpstr>
      <vt:lpstr>MRO Verification</vt:lpstr>
      <vt:lpstr>MRO Verification - Prescribed Medications</vt:lpstr>
      <vt:lpstr>Legitimate Treatment Examples</vt:lpstr>
      <vt:lpstr>5-Day Waiting for Prescription Review</vt:lpstr>
      <vt:lpstr>Fitness-for-Duty</vt:lpstr>
      <vt:lpstr>Methamphetamines</vt:lpstr>
      <vt:lpstr>Opioids</vt:lpstr>
      <vt:lpstr>Marijuana</vt:lpstr>
      <vt:lpstr>Negative Dilute Specimen</vt:lpstr>
      <vt:lpstr>Invalid Specimen</vt:lpstr>
      <vt:lpstr>Invalid Specimen</vt:lpstr>
      <vt:lpstr>Examination - Negative Test Result Required</vt:lpstr>
      <vt:lpstr>Adulterated Specimen</vt:lpstr>
      <vt:lpstr>Substituted Specimen</vt:lpstr>
      <vt:lpstr>PowerPoint Presentation</vt:lpstr>
      <vt:lpstr>Rejected Specimen</vt:lpstr>
      <vt:lpstr>Shy Bladder</vt:lpstr>
      <vt:lpstr>Split Specimen Test</vt:lpstr>
      <vt:lpstr>Split Specimen Verification</vt:lpstr>
      <vt:lpstr>Non-Negative Verification Without Interview</vt:lpstr>
      <vt:lpstr>Changing a Verified Result</vt:lpstr>
      <vt:lpstr>Discussion and Questions</vt:lpstr>
      <vt:lpstr>Return-to-Duty Positive THC Lab Report</vt:lpstr>
      <vt:lpstr>Return-to-Duty Positive THC Lab Report</vt:lpstr>
      <vt:lpstr>Return-to-Duty Positive THC Lab Report</vt:lpstr>
      <vt:lpstr>Return-to-Duty Positive THC Lab Report</vt:lpstr>
      <vt:lpstr>Return-to-Duty Positive THC Lab Report</vt:lpstr>
      <vt:lpstr>Return-to-Duty Positive THC Lab Report</vt:lpstr>
      <vt:lpstr>Return-to-Duty Positive THC Lab Report</vt:lpstr>
      <vt:lpstr>Return-to-Duty Positive THC Lab Report</vt:lpstr>
      <vt:lpstr>Random Morphine/Codeine Positive Lab Report</vt:lpstr>
      <vt:lpstr>Random Morphine/Codeine Positive Lab Report</vt:lpstr>
      <vt:lpstr>Random Morphine/Codeine Positive Lab Report</vt:lpstr>
      <vt:lpstr>Random Morphine/Codeine Positive Lab Report</vt:lpstr>
      <vt:lpstr>Random Morphine/Codeine Positive Lab Report</vt:lpstr>
      <vt:lpstr>Random Invalid Lab Report</vt:lpstr>
      <vt:lpstr>Random Invalid Lab Report</vt:lpstr>
      <vt:lpstr>Pre-employment Invalid Lab Report</vt:lpstr>
      <vt:lpstr>Pre-employment Invalid Lab Report</vt:lpstr>
      <vt:lpstr>Pre-employment Invalid Lab Report</vt:lpstr>
      <vt:lpstr>Shy Bladder</vt:lpstr>
      <vt:lpstr>Two-Specimen Collections</vt:lpstr>
      <vt:lpstr>Two-Specimen Collections</vt:lpstr>
      <vt:lpstr>Two-Specimen Collections</vt:lpstr>
      <vt:lpstr>Two-Specimen Collections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Gina Pervall</dc:creator>
  <cp:lastModifiedBy>DeCoste, Lori (Volpe)</cp:lastModifiedBy>
  <cp:revision>625</cp:revision>
  <cp:lastPrinted>2019-01-22T23:49:33Z</cp:lastPrinted>
  <dcterms:created xsi:type="dcterms:W3CDTF">2019-01-08T19:43:28Z</dcterms:created>
  <dcterms:modified xsi:type="dcterms:W3CDTF">2019-03-13T15:05:33Z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